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FFFFA52_5D6D12EA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omments/modernComment_7FFFFA53_E97FF046.xml" ContentType="application/vnd.ms-powerpoint.comments+xml"/>
  <Override PartName="/ppt/notesSlides/notesSlide3.xml" ContentType="application/vnd.openxmlformats-officedocument.presentationml.notesSlide+xml"/>
  <Override PartName="/ppt/comments/modernComment_7FFFFA59_A82AAD3C.xml" ContentType="application/vnd.ms-powerpoint.comments+xml"/>
  <Override PartName="/ppt/notesSlides/notesSlide4.xml" ContentType="application/vnd.openxmlformats-officedocument.presentationml.notesSlide+xml"/>
  <Override PartName="/ppt/comments/modernComment_7FFFFA5A_1DB8B378.xml" ContentType="application/vnd.ms-powerpoint.comments+xml"/>
  <Override PartName="/ppt/notesSlides/notesSlide5.xml" ContentType="application/vnd.openxmlformats-officedocument.presentationml.notesSlide+xml"/>
  <Override PartName="/ppt/comments/modernComment_7FFFFA55_42B582A2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omments/modernComment_7FFFFA56_FFD409EF.xml" ContentType="application/vnd.ms-powerpoint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omments/modernComment_7FFFFA57_86A5264E.xml" ContentType="application/vnd.ms-powerpoint.comment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omments/modernComment_7FFFFA58_32A59C3E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"/>
  </p:notesMasterIdLst>
  <p:sldIdLst>
    <p:sldId id="258" r:id="rId3"/>
    <p:sldId id="2147482194" r:id="rId4"/>
    <p:sldId id="2147482195" r:id="rId5"/>
    <p:sldId id="2147482201" r:id="rId6"/>
    <p:sldId id="2147482202" r:id="rId7"/>
    <p:sldId id="2147482197" r:id="rId8"/>
    <p:sldId id="2147482198" r:id="rId9"/>
    <p:sldId id="2147482199" r:id="rId10"/>
    <p:sldId id="2147482200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525B757-46FF-5691-C620-A7B9C130004A}" name="Jose Luis Galvis Montoya" initials="JG" userId="da16b9b2f171856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D6F"/>
    <a:srgbClr val="00FFFF"/>
    <a:srgbClr val="DB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AAA98F-2B1A-4800-8ADA-8CC4084D5E67}" v="98" dt="2025-01-31T16:29:53.5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62" y="30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Stefania Perez Peña" userId="5e88a630-1b8d-4d22-a181-55ed489875cf" providerId="ADAL" clId="{54AAA98F-2B1A-4800-8ADA-8CC4084D5E67}"/>
    <pc:docChg chg="undo redo custSel modSld">
      <pc:chgData name="Laura Stefania Perez Peña" userId="5e88a630-1b8d-4d22-a181-55ed489875cf" providerId="ADAL" clId="{54AAA98F-2B1A-4800-8ADA-8CC4084D5E67}" dt="2025-01-31T16:30:29.890" v="739" actId="20577"/>
      <pc:docMkLst>
        <pc:docMk/>
      </pc:docMkLst>
      <pc:sldChg chg="modSp mod">
        <pc:chgData name="Laura Stefania Perez Peña" userId="5e88a630-1b8d-4d22-a181-55ed489875cf" providerId="ADAL" clId="{54AAA98F-2B1A-4800-8ADA-8CC4084D5E67}" dt="2025-01-31T12:15:47.865" v="31" actId="20577"/>
        <pc:sldMkLst>
          <pc:docMk/>
          <pc:sldMk cId="1567429354" sldId="2147482194"/>
        </pc:sldMkLst>
        <pc:spChg chg="mod">
          <ac:chgData name="Laura Stefania Perez Peña" userId="5e88a630-1b8d-4d22-a181-55ed489875cf" providerId="ADAL" clId="{54AAA98F-2B1A-4800-8ADA-8CC4084D5E67}" dt="2025-01-31T12:15:47.865" v="31" actId="20577"/>
          <ac:spMkLst>
            <pc:docMk/>
            <pc:sldMk cId="1567429354" sldId="2147482194"/>
            <ac:spMk id="3" creationId="{64A66EA8-8422-817D-3947-C2798239F23F}"/>
          </ac:spMkLst>
        </pc:spChg>
      </pc:sldChg>
      <pc:sldChg chg="modSp">
        <pc:chgData name="Laura Stefania Perez Peña" userId="5e88a630-1b8d-4d22-a181-55ed489875cf" providerId="ADAL" clId="{54AAA98F-2B1A-4800-8ADA-8CC4084D5E67}" dt="2025-01-31T15:12:03.210" v="71"/>
        <pc:sldMkLst>
          <pc:docMk/>
          <pc:sldMk cId="2821369148" sldId="2147482201"/>
        </pc:sldMkLst>
        <pc:graphicFrameChg chg="mod">
          <ac:chgData name="Laura Stefania Perez Peña" userId="5e88a630-1b8d-4d22-a181-55ed489875cf" providerId="ADAL" clId="{54AAA98F-2B1A-4800-8ADA-8CC4084D5E67}" dt="2025-01-31T15:12:03.210" v="71"/>
          <ac:graphicFrameMkLst>
            <pc:docMk/>
            <pc:sldMk cId="2821369148" sldId="2147482201"/>
            <ac:graphicFrameMk id="11" creationId="{07ADA87E-103C-6AD7-28F3-79BFDA7A40A2}"/>
          </ac:graphicFrameMkLst>
        </pc:graphicFrameChg>
      </pc:sldChg>
      <pc:sldChg chg="addSp delSp modSp mod">
        <pc:chgData name="Laura Stefania Perez Peña" userId="5e88a630-1b8d-4d22-a181-55ed489875cf" providerId="ADAL" clId="{54AAA98F-2B1A-4800-8ADA-8CC4084D5E67}" dt="2025-01-31T16:30:29.890" v="739" actId="20577"/>
        <pc:sldMkLst>
          <pc:docMk/>
          <pc:sldMk cId="498643832" sldId="2147482202"/>
        </pc:sldMkLst>
        <pc:spChg chg="mod">
          <ac:chgData name="Laura Stefania Perez Peña" userId="5e88a630-1b8d-4d22-a181-55ed489875cf" providerId="ADAL" clId="{54AAA98F-2B1A-4800-8ADA-8CC4084D5E67}" dt="2025-01-31T12:19:49.307" v="67" actId="404"/>
          <ac:spMkLst>
            <pc:docMk/>
            <pc:sldMk cId="498643832" sldId="2147482202"/>
            <ac:spMk id="3" creationId="{35C835A9-2916-BAB1-56B5-5AF1540ED2D6}"/>
          </ac:spMkLst>
        </pc:spChg>
        <pc:spChg chg="del">
          <ac:chgData name="Laura Stefania Perez Peña" userId="5e88a630-1b8d-4d22-a181-55ed489875cf" providerId="ADAL" clId="{54AAA98F-2B1A-4800-8ADA-8CC4084D5E67}" dt="2025-01-31T12:18:37.737" v="32" actId="478"/>
          <ac:spMkLst>
            <pc:docMk/>
            <pc:sldMk cId="498643832" sldId="2147482202"/>
            <ac:spMk id="4" creationId="{BDD6F53A-90CD-A441-14C5-F61C28BC58BF}"/>
          </ac:spMkLst>
        </pc:spChg>
        <pc:spChg chg="add mod">
          <ac:chgData name="Laura Stefania Perez Peña" userId="5e88a630-1b8d-4d22-a181-55ed489875cf" providerId="ADAL" clId="{54AAA98F-2B1A-4800-8ADA-8CC4084D5E67}" dt="2025-01-31T16:29:02.960" v="659" actId="1036"/>
          <ac:spMkLst>
            <pc:docMk/>
            <pc:sldMk cId="498643832" sldId="2147482202"/>
            <ac:spMk id="17" creationId="{D66C74D7-9726-B60B-DC17-EDCAB3EDA937}"/>
          </ac:spMkLst>
        </pc:spChg>
        <pc:spChg chg="add mod">
          <ac:chgData name="Laura Stefania Perez Peña" userId="5e88a630-1b8d-4d22-a181-55ed489875cf" providerId="ADAL" clId="{54AAA98F-2B1A-4800-8ADA-8CC4084D5E67}" dt="2025-01-31T16:29:02.960" v="659" actId="1036"/>
          <ac:spMkLst>
            <pc:docMk/>
            <pc:sldMk cId="498643832" sldId="2147482202"/>
            <ac:spMk id="18" creationId="{8BFE1AB7-2C5F-C0A2-1A35-78FFD52E5D62}"/>
          </ac:spMkLst>
        </pc:spChg>
        <pc:spChg chg="add mod">
          <ac:chgData name="Laura Stefania Perez Peña" userId="5e88a630-1b8d-4d22-a181-55ed489875cf" providerId="ADAL" clId="{54AAA98F-2B1A-4800-8ADA-8CC4084D5E67}" dt="2025-01-31T16:29:02.960" v="659" actId="1036"/>
          <ac:spMkLst>
            <pc:docMk/>
            <pc:sldMk cId="498643832" sldId="2147482202"/>
            <ac:spMk id="19" creationId="{CFECFE32-C3DD-2947-584A-333DAFA4852F}"/>
          </ac:spMkLst>
        </pc:spChg>
        <pc:spChg chg="add mod">
          <ac:chgData name="Laura Stefania Perez Peña" userId="5e88a630-1b8d-4d22-a181-55ed489875cf" providerId="ADAL" clId="{54AAA98F-2B1A-4800-8ADA-8CC4084D5E67}" dt="2025-01-31T16:29:02.960" v="659" actId="1036"/>
          <ac:spMkLst>
            <pc:docMk/>
            <pc:sldMk cId="498643832" sldId="2147482202"/>
            <ac:spMk id="20" creationId="{71DCE015-11F9-2A89-5F18-0CFA8187F4CA}"/>
          </ac:spMkLst>
        </pc:spChg>
        <pc:spChg chg="add del">
          <ac:chgData name="Laura Stefania Perez Peña" userId="5e88a630-1b8d-4d22-a181-55ed489875cf" providerId="ADAL" clId="{54AAA98F-2B1A-4800-8ADA-8CC4084D5E67}" dt="2025-01-31T15:48:57.428" v="466" actId="22"/>
          <ac:spMkLst>
            <pc:docMk/>
            <pc:sldMk cId="498643832" sldId="2147482202"/>
            <ac:spMk id="22" creationId="{EB8E8552-4DF6-6390-936A-3C9934596AFB}"/>
          </ac:spMkLst>
        </pc:spChg>
        <pc:spChg chg="add mod">
          <ac:chgData name="Laura Stefania Perez Peña" userId="5e88a630-1b8d-4d22-a181-55ed489875cf" providerId="ADAL" clId="{54AAA98F-2B1A-4800-8ADA-8CC4084D5E67}" dt="2025-01-31T16:29:02.960" v="659" actId="1036"/>
          <ac:spMkLst>
            <pc:docMk/>
            <pc:sldMk cId="498643832" sldId="2147482202"/>
            <ac:spMk id="24" creationId="{F2CCB4F8-011C-0053-D34C-0A4EF8303BC3}"/>
          </ac:spMkLst>
        </pc:spChg>
        <pc:spChg chg="add mod">
          <ac:chgData name="Laura Stefania Perez Peña" userId="5e88a630-1b8d-4d22-a181-55ed489875cf" providerId="ADAL" clId="{54AAA98F-2B1A-4800-8ADA-8CC4084D5E67}" dt="2025-01-31T16:29:02.960" v="659" actId="1036"/>
          <ac:spMkLst>
            <pc:docMk/>
            <pc:sldMk cId="498643832" sldId="2147482202"/>
            <ac:spMk id="25" creationId="{C580BAEC-B50E-6FE7-B1F9-A59A627A7CC8}"/>
          </ac:spMkLst>
        </pc:spChg>
        <pc:spChg chg="add mod">
          <ac:chgData name="Laura Stefania Perez Peña" userId="5e88a630-1b8d-4d22-a181-55ed489875cf" providerId="ADAL" clId="{54AAA98F-2B1A-4800-8ADA-8CC4084D5E67}" dt="2025-01-31T16:29:02.960" v="659" actId="1036"/>
          <ac:spMkLst>
            <pc:docMk/>
            <pc:sldMk cId="498643832" sldId="2147482202"/>
            <ac:spMk id="26" creationId="{F5CDA5C4-9134-4C3E-7EE4-D0998DAE46BC}"/>
          </ac:spMkLst>
        </pc:spChg>
        <pc:spChg chg="add mod">
          <ac:chgData name="Laura Stefania Perez Peña" userId="5e88a630-1b8d-4d22-a181-55ed489875cf" providerId="ADAL" clId="{54AAA98F-2B1A-4800-8ADA-8CC4084D5E67}" dt="2025-01-31T16:29:02.960" v="659" actId="1036"/>
          <ac:spMkLst>
            <pc:docMk/>
            <pc:sldMk cId="498643832" sldId="2147482202"/>
            <ac:spMk id="27" creationId="{204AEB20-C3DA-1A28-9CB3-293DF46A7548}"/>
          </ac:spMkLst>
        </pc:spChg>
        <pc:spChg chg="add mod">
          <ac:chgData name="Laura Stefania Perez Peña" userId="5e88a630-1b8d-4d22-a181-55ed489875cf" providerId="ADAL" clId="{54AAA98F-2B1A-4800-8ADA-8CC4084D5E67}" dt="2025-01-31T16:30:29.890" v="739" actId="20577"/>
          <ac:spMkLst>
            <pc:docMk/>
            <pc:sldMk cId="498643832" sldId="2147482202"/>
            <ac:spMk id="36" creationId="{46015209-07AE-3C61-63F0-2F0D662357CA}"/>
          </ac:spMkLst>
        </pc:spChg>
        <pc:graphicFrameChg chg="del">
          <ac:chgData name="Laura Stefania Perez Peña" userId="5e88a630-1b8d-4d22-a181-55ed489875cf" providerId="ADAL" clId="{54AAA98F-2B1A-4800-8ADA-8CC4084D5E67}" dt="2025-01-31T12:18:37.737" v="32" actId="478"/>
          <ac:graphicFrameMkLst>
            <pc:docMk/>
            <pc:sldMk cId="498643832" sldId="2147482202"/>
            <ac:graphicFrameMk id="5" creationId="{B9DF64C7-2671-40E4-C027-882D78525B99}"/>
          </ac:graphicFrameMkLst>
        </pc:graphicFrameChg>
        <pc:graphicFrameChg chg="add mod">
          <ac:chgData name="Laura Stefania Perez Peña" userId="5e88a630-1b8d-4d22-a181-55ed489875cf" providerId="ADAL" clId="{54AAA98F-2B1A-4800-8ADA-8CC4084D5E67}" dt="2025-01-31T12:18:48.276" v="33"/>
          <ac:graphicFrameMkLst>
            <pc:docMk/>
            <pc:sldMk cId="498643832" sldId="2147482202"/>
            <ac:graphicFrameMk id="9" creationId="{7D4B234A-7F9E-AFBD-7501-E7626D16F0A9}"/>
          </ac:graphicFrameMkLst>
        </pc:graphicFrameChg>
        <pc:graphicFrameChg chg="add mod modGraphic">
          <ac:chgData name="Laura Stefania Perez Peña" userId="5e88a630-1b8d-4d22-a181-55ed489875cf" providerId="ADAL" clId="{54AAA98F-2B1A-4800-8ADA-8CC4084D5E67}" dt="2025-01-31T15:41:29.620" v="382"/>
          <ac:graphicFrameMkLst>
            <pc:docMk/>
            <pc:sldMk cId="498643832" sldId="2147482202"/>
            <ac:graphicFrameMk id="10" creationId="{771A01A1-BBAD-5B22-409F-34F109E9E018}"/>
          </ac:graphicFrameMkLst>
        </pc:graphicFrameChg>
        <pc:graphicFrameChg chg="del">
          <ac:chgData name="Laura Stefania Perez Peña" userId="5e88a630-1b8d-4d22-a181-55ed489875cf" providerId="ADAL" clId="{54AAA98F-2B1A-4800-8ADA-8CC4084D5E67}" dt="2025-01-31T12:18:37.737" v="32" actId="478"/>
          <ac:graphicFrameMkLst>
            <pc:docMk/>
            <pc:sldMk cId="498643832" sldId="2147482202"/>
            <ac:graphicFrameMk id="11" creationId="{963DBEC0-375C-449A-D990-5C1C7B26F498}"/>
          </ac:graphicFrameMkLst>
        </pc:graphicFrameChg>
        <pc:picChg chg="add del">
          <ac:chgData name="Laura Stefania Perez Peña" userId="5e88a630-1b8d-4d22-a181-55ed489875cf" providerId="ADAL" clId="{54AAA98F-2B1A-4800-8ADA-8CC4084D5E67}" dt="2025-01-31T15:27:32.549" v="223" actId="478"/>
          <ac:picMkLst>
            <pc:docMk/>
            <pc:sldMk cId="498643832" sldId="2147482202"/>
            <ac:picMk id="5" creationId="{C2359F15-BCAF-C673-2C6B-B70E7598207B}"/>
          </ac:picMkLst>
        </pc:picChg>
        <pc:picChg chg="del">
          <ac:chgData name="Laura Stefania Perez Peña" userId="5e88a630-1b8d-4d22-a181-55ed489875cf" providerId="ADAL" clId="{54AAA98F-2B1A-4800-8ADA-8CC4084D5E67}" dt="2025-01-31T12:18:37.737" v="32" actId="478"/>
          <ac:picMkLst>
            <pc:docMk/>
            <pc:sldMk cId="498643832" sldId="2147482202"/>
            <ac:picMk id="6" creationId="{3ECA73A1-023E-BA14-46ED-1B68362CADA0}"/>
          </ac:picMkLst>
        </pc:picChg>
        <pc:picChg chg="del">
          <ac:chgData name="Laura Stefania Perez Peña" userId="5e88a630-1b8d-4d22-a181-55ed489875cf" providerId="ADAL" clId="{54AAA98F-2B1A-4800-8ADA-8CC4084D5E67}" dt="2025-01-31T12:18:37.737" v="32" actId="478"/>
          <ac:picMkLst>
            <pc:docMk/>
            <pc:sldMk cId="498643832" sldId="2147482202"/>
            <ac:picMk id="7" creationId="{11E729DC-6FC8-AA78-6BB0-47E2A7DF9A96}"/>
          </ac:picMkLst>
        </pc:picChg>
        <pc:picChg chg="add mod">
          <ac:chgData name="Laura Stefania Perez Peña" userId="5e88a630-1b8d-4d22-a181-55ed489875cf" providerId="ADAL" clId="{54AAA98F-2B1A-4800-8ADA-8CC4084D5E67}" dt="2025-01-31T15:41:36.435" v="391" actId="1035"/>
          <ac:picMkLst>
            <pc:docMk/>
            <pc:sldMk cId="498643832" sldId="2147482202"/>
            <ac:picMk id="7" creationId="{4201E91A-1D1D-8BB6-C122-9E20ADB40168}"/>
          </ac:picMkLst>
        </pc:picChg>
        <pc:picChg chg="del">
          <ac:chgData name="Laura Stefania Perez Peña" userId="5e88a630-1b8d-4d22-a181-55ed489875cf" providerId="ADAL" clId="{54AAA98F-2B1A-4800-8ADA-8CC4084D5E67}" dt="2025-01-31T12:18:37.737" v="32" actId="478"/>
          <ac:picMkLst>
            <pc:docMk/>
            <pc:sldMk cId="498643832" sldId="2147482202"/>
            <ac:picMk id="8" creationId="{18A15C36-FE41-C814-FBA8-0FE0AB4F3F0B}"/>
          </ac:picMkLst>
        </pc:picChg>
        <pc:picChg chg="add mod">
          <ac:chgData name="Laura Stefania Perez Peña" userId="5e88a630-1b8d-4d22-a181-55ed489875cf" providerId="ADAL" clId="{54AAA98F-2B1A-4800-8ADA-8CC4084D5E67}" dt="2025-01-31T15:41:36.435" v="391" actId="1035"/>
          <ac:picMkLst>
            <pc:docMk/>
            <pc:sldMk cId="498643832" sldId="2147482202"/>
            <ac:picMk id="9" creationId="{568EE00F-EDB8-7806-2014-59CCFFA0E652}"/>
          </ac:picMkLst>
        </pc:picChg>
        <pc:picChg chg="add mod">
          <ac:chgData name="Laura Stefania Perez Peña" userId="5e88a630-1b8d-4d22-a181-55ed489875cf" providerId="ADAL" clId="{54AAA98F-2B1A-4800-8ADA-8CC4084D5E67}" dt="2025-01-31T15:41:36.435" v="391" actId="1035"/>
          <ac:picMkLst>
            <pc:docMk/>
            <pc:sldMk cId="498643832" sldId="2147482202"/>
            <ac:picMk id="12" creationId="{CCDACCA8-653B-37E1-A394-3FEBE1C8E968}"/>
          </ac:picMkLst>
        </pc:picChg>
        <pc:picChg chg="add mod">
          <ac:chgData name="Laura Stefania Perez Peña" userId="5e88a630-1b8d-4d22-a181-55ed489875cf" providerId="ADAL" clId="{54AAA98F-2B1A-4800-8ADA-8CC4084D5E67}" dt="2025-01-31T15:41:36.435" v="391" actId="1035"/>
          <ac:picMkLst>
            <pc:docMk/>
            <pc:sldMk cId="498643832" sldId="2147482202"/>
            <ac:picMk id="14" creationId="{0FF0D5D4-A3BE-2AC6-EF43-9A0F5133226D}"/>
          </ac:picMkLst>
        </pc:picChg>
        <pc:picChg chg="add mod">
          <ac:chgData name="Laura Stefania Perez Peña" userId="5e88a630-1b8d-4d22-a181-55ed489875cf" providerId="ADAL" clId="{54AAA98F-2B1A-4800-8ADA-8CC4084D5E67}" dt="2025-01-31T15:41:36.435" v="391" actId="1035"/>
          <ac:picMkLst>
            <pc:docMk/>
            <pc:sldMk cId="498643832" sldId="2147482202"/>
            <ac:picMk id="16" creationId="{1EA941CC-2627-788E-DCA5-2518C5FAA616}"/>
          </ac:picMkLst>
        </pc:picChg>
        <pc:picChg chg="add mod">
          <ac:chgData name="Laura Stefania Perez Peña" userId="5e88a630-1b8d-4d22-a181-55ed489875cf" providerId="ADAL" clId="{54AAA98F-2B1A-4800-8ADA-8CC4084D5E67}" dt="2025-01-31T16:26:25.448" v="642" actId="1076"/>
          <ac:picMkLst>
            <pc:docMk/>
            <pc:sldMk cId="498643832" sldId="2147482202"/>
            <ac:picMk id="29" creationId="{F7652DAE-AF85-EEAC-C125-3B0B8B86BC96}"/>
          </ac:picMkLst>
        </pc:picChg>
        <pc:picChg chg="add mod">
          <ac:chgData name="Laura Stefania Perez Peña" userId="5e88a630-1b8d-4d22-a181-55ed489875cf" providerId="ADAL" clId="{54AAA98F-2B1A-4800-8ADA-8CC4084D5E67}" dt="2025-01-31T16:29:02.960" v="659" actId="1036"/>
          <ac:picMkLst>
            <pc:docMk/>
            <pc:sldMk cId="498643832" sldId="2147482202"/>
            <ac:picMk id="31" creationId="{4A0DD7EF-7071-59F2-519E-0C147C9BA1C1}"/>
          </ac:picMkLst>
        </pc:picChg>
        <pc:picChg chg="add mod">
          <ac:chgData name="Laura Stefania Perez Peña" userId="5e88a630-1b8d-4d22-a181-55ed489875cf" providerId="ADAL" clId="{54AAA98F-2B1A-4800-8ADA-8CC4084D5E67}" dt="2025-01-31T16:29:02.960" v="659" actId="1036"/>
          <ac:picMkLst>
            <pc:docMk/>
            <pc:sldMk cId="498643832" sldId="2147482202"/>
            <ac:picMk id="33" creationId="{FE768432-0F7F-009F-84C8-2A827EFB0AB4}"/>
          </ac:picMkLst>
        </pc:picChg>
        <pc:picChg chg="add mod">
          <ac:chgData name="Laura Stefania Perez Peña" userId="5e88a630-1b8d-4d22-a181-55ed489875cf" providerId="ADAL" clId="{54AAA98F-2B1A-4800-8ADA-8CC4084D5E67}" dt="2025-01-31T16:28:52.339" v="651" actId="1076"/>
          <ac:picMkLst>
            <pc:docMk/>
            <pc:sldMk cId="498643832" sldId="2147482202"/>
            <ac:picMk id="35" creationId="{0B31655F-4E65-42FD-4D29-667AE352F0A4}"/>
          </ac:picMkLst>
        </pc:picChg>
        <pc:picChg chg="del">
          <ac:chgData name="Laura Stefania Perez Peña" userId="5e88a630-1b8d-4d22-a181-55ed489875cf" providerId="ADAL" clId="{54AAA98F-2B1A-4800-8ADA-8CC4084D5E67}" dt="2025-01-31T12:18:37.737" v="32" actId="478"/>
          <ac:picMkLst>
            <pc:docMk/>
            <pc:sldMk cId="498643832" sldId="2147482202"/>
            <ac:picMk id="3076" creationId="{C9D5DF1B-34C3-9E77-1CF7-B75E632C9FC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CO" sz="1400" b="1" i="0" u="none" strike="noStrike" kern="0" spc="-3" baseline="0" dirty="0" smtClean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defRPr>
            </a:pPr>
            <a:r>
              <a:rPr lang="es-CO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Crecimiento ciberataques en Salud (2024 – 2025)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CO" sz="1400" b="1" i="0" u="none" strike="noStrike" kern="0" spc="-3" baseline="0" dirty="0" smtClean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Ataques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1F-42CC-A762-D2455D7B3FC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Ataques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1F-42CC-A762-D2455D7B3FCC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Ataques</c:v>
                </c:pt>
              </c:strCache>
            </c:strRef>
          </c:cat>
          <c:val>
            <c:numRef>
              <c:f>Hoja1!$D$2</c:f>
              <c:numCache>
                <c:formatCode>General</c:formatCode>
                <c:ptCount val="1"/>
                <c:pt idx="0">
                  <c:v>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1F-42CC-A762-D2455D7B3FCC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Ataques</c:v>
                </c:pt>
              </c:strCache>
            </c:strRef>
          </c:cat>
          <c:val>
            <c:numRef>
              <c:f>Hoja1!$E$2</c:f>
              <c:numCache>
                <c:formatCode>General</c:formatCode>
                <c:ptCount val="1"/>
                <c:pt idx="0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E1F-42CC-A762-D2455D7B3FCC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Ataques</c:v>
                </c:pt>
              </c:strCache>
            </c:strRef>
          </c:cat>
          <c:val>
            <c:numRef>
              <c:f>Hoja1!$F$2</c:f>
              <c:numCache>
                <c:formatCode>General</c:formatCode>
                <c:ptCount val="1"/>
                <c:pt idx="0">
                  <c:v>570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E1F-42CC-A762-D2455D7B3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4735983"/>
        <c:axId val="1894743183"/>
      </c:barChart>
      <c:catAx>
        <c:axId val="1894735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0" spc="-3" baseline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defRPr>
            </a:pPr>
            <a:endParaRPr lang="es-CO"/>
          </a:p>
        </c:txPr>
        <c:crossAx val="1894743183"/>
        <c:crosses val="autoZero"/>
        <c:auto val="1"/>
        <c:lblAlgn val="ctr"/>
        <c:lblOffset val="100"/>
        <c:noMultiLvlLbl val="0"/>
      </c:catAx>
      <c:valAx>
        <c:axId val="189474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200" b="1" i="0" u="none" strike="noStrike" kern="0" spc="-3" baseline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defRPr>
            </a:pPr>
            <a:endParaRPr lang="es-CO"/>
          </a:p>
        </c:txPr>
        <c:crossAx val="1894735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1" i="0" u="none" strike="noStrike" kern="0" spc="-3" baseline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83350961311639"/>
          <c:y val="0.10122240213965071"/>
          <c:w val="0.56456004976059782"/>
          <c:h val="0.86868445127829097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explosion val="1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8000"/>
                      <a:shade val="51000"/>
                      <a:satMod val="130000"/>
                    </a:schemeClr>
                  </a:gs>
                  <a:gs pos="80000">
                    <a:schemeClr val="accent1">
                      <a:tint val="58000"/>
                      <a:shade val="93000"/>
                      <a:satMod val="130000"/>
                    </a:schemeClr>
                  </a:gs>
                  <a:gs pos="100000">
                    <a:schemeClr val="accent1">
                      <a:tint val="58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B8B-4DAF-BCCD-903D645E793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tint val="86000"/>
                      <a:shade val="51000"/>
                      <a:satMod val="130000"/>
                    </a:schemeClr>
                  </a:gs>
                  <a:gs pos="80000">
                    <a:schemeClr val="accent1">
                      <a:tint val="86000"/>
                      <a:shade val="93000"/>
                      <a:satMod val="130000"/>
                    </a:schemeClr>
                  </a:gs>
                  <a:gs pos="100000">
                    <a:schemeClr val="accent1">
                      <a:tint val="86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CB8B-4DAF-BCCD-903D645E793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86000"/>
                      <a:shade val="51000"/>
                      <a:satMod val="130000"/>
                    </a:schemeClr>
                  </a:gs>
                  <a:gs pos="80000">
                    <a:schemeClr val="accent1">
                      <a:shade val="86000"/>
                      <a:shade val="93000"/>
                      <a:satMod val="130000"/>
                    </a:schemeClr>
                  </a:gs>
                  <a:gs pos="100000">
                    <a:schemeClr val="accent1">
                      <a:shade val="86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B8B-4DAF-BCCD-903D645E793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58000"/>
                      <a:shade val="51000"/>
                      <a:satMod val="130000"/>
                    </a:schemeClr>
                  </a:gs>
                  <a:gs pos="80000">
                    <a:schemeClr val="accent1">
                      <a:shade val="58000"/>
                      <a:shade val="93000"/>
                      <a:satMod val="130000"/>
                    </a:schemeClr>
                  </a:gs>
                  <a:gs pos="100000">
                    <a:schemeClr val="accent1">
                      <a:shade val="58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B8B-4DAF-BCCD-903D645E793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284F7C2-1BFC-432B-97E4-F7A25278C072}" type="VALUE">
                      <a:rPr lang="en-US" smtClean="0"/>
                      <a:pPr/>
                      <a:t>[VALOR]</a:t>
                    </a:fld>
                    <a:endParaRPr lang="es-E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B8B-4DAF-BCCD-903D645E793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1AC621E-0E5E-435C-A834-A106CF3348A1}" type="VALUE">
                      <a:rPr lang="en-US" smtClean="0"/>
                      <a:pPr/>
                      <a:t>[VALOR]</a:t>
                    </a:fld>
                    <a:endParaRPr lang="es-E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B8B-4DAF-BCCD-903D645E793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14125FF-9064-4D14-A2A0-A510685AF112}" type="VALUE">
                      <a:rPr lang="en-US" smtClean="0"/>
                      <a:pPr/>
                      <a:t>[VALOR]</a:t>
                    </a:fld>
                    <a:endParaRPr lang="es-E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B8B-4DAF-BCCD-903D645E7930}"/>
                </c:ext>
              </c:extLst>
            </c:dLbl>
            <c:dLbl>
              <c:idx val="3"/>
              <c:layout>
                <c:manualLayout>
                  <c:x val="0.13740331269728229"/>
                  <c:y val="0.13544694785053724"/>
                </c:manualLayout>
              </c:layout>
              <c:tx>
                <c:rich>
                  <a:bodyPr/>
                  <a:lstStyle/>
                  <a:p>
                    <a:fld id="{95807326-CFBD-47C8-86D0-FD9936E3D363}" type="VALUE">
                      <a:rPr lang="en-US" smtClean="0"/>
                      <a:pPr/>
                      <a:t>[VALOR]</a:t>
                    </a:fld>
                    <a:endParaRPr lang="es-ES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B8B-4DAF-BCCD-903D645E79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Reducción Riesgo Legal</c:v>
                </c:pt>
                <c:pt idx="1">
                  <c:v>Menos Filtraciones de Datos</c:v>
                </c:pt>
                <c:pt idx="2">
                  <c:v>Menos Errores Humanos</c:v>
                </c:pt>
                <c:pt idx="3">
                  <c:v>Mejor Monitoreo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0.3</c:v>
                </c:pt>
                <c:pt idx="1">
                  <c:v>0.25</c:v>
                </c:pt>
                <c:pt idx="2">
                  <c:v>0.2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B-4DAF-BCCD-903D645E7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Costo Brecha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76000"/>
                    <a:shade val="51000"/>
                    <a:satMod val="130000"/>
                  </a:schemeClr>
                </a:gs>
                <a:gs pos="80000">
                  <a:schemeClr val="accent5">
                    <a:shade val="76000"/>
                    <a:shade val="93000"/>
                    <a:satMod val="130000"/>
                  </a:schemeClr>
                </a:gs>
                <a:gs pos="100000">
                  <a:schemeClr val="accent5">
                    <a:shade val="76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8A-48C2-8EAF-78C5F5666E1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Inversión en seguridad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77000"/>
                    <a:shade val="51000"/>
                    <a:satMod val="130000"/>
                  </a:schemeClr>
                </a:gs>
                <a:gs pos="80000">
                  <a:schemeClr val="accent5">
                    <a:tint val="77000"/>
                    <a:shade val="93000"/>
                    <a:satMod val="130000"/>
                  </a:schemeClr>
                </a:gs>
                <a:gs pos="100000">
                  <a:schemeClr val="accent5">
                    <a:tint val="77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8A-48C2-8EAF-78C5F5666E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925244047"/>
        <c:axId val="1925257007"/>
      </c:barChart>
      <c:catAx>
        <c:axId val="19252440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25257007"/>
        <c:crosses val="autoZero"/>
        <c:auto val="1"/>
        <c:lblAlgn val="ctr"/>
        <c:lblOffset val="100"/>
        <c:noMultiLvlLbl val="0"/>
      </c:catAx>
      <c:valAx>
        <c:axId val="1925257007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925244047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1" i="0" u="none" strike="noStrike" kern="0" spc="-3" baseline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defRPr>
            </a:pPr>
            <a:r>
              <a:rPr lang="en-US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Roadmap</a:t>
            </a:r>
            <a:r>
              <a:rPr lang="en-US" sz="1400" b="1" kern="0" spc="-3" baseline="0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 </a:t>
            </a:r>
            <a:r>
              <a:rPr lang="en-US" sz="1400" b="1" kern="0" spc="-3" baseline="0" dirty="0" err="1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Implementación</a:t>
            </a:r>
            <a:r>
              <a:rPr lang="en-US" sz="1400" b="1" kern="0" spc="-3" baseline="0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 ISO 27001</a:t>
            </a:r>
            <a:endParaRPr lang="en-US" sz="1400" b="1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1" i="0" u="none" strike="noStrike" kern="0" spc="-3" baseline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Hoja1!$A$2:$A$5</c:f>
              <c:strCache>
                <c:ptCount val="4"/>
                <c:pt idx="0">
                  <c:v>Fase I</c:v>
                </c:pt>
                <c:pt idx="1">
                  <c:v>Fase II</c:v>
                </c:pt>
                <c:pt idx="2">
                  <c:v>Fase III</c:v>
                </c:pt>
                <c:pt idx="3">
                  <c:v>Fase IV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9D-4257-99BC-897D595277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406544"/>
        <c:axId val="202393584"/>
      </c:lineChart>
      <c:catAx>
        <c:axId val="20240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kumimoji="0" lang="en-US" sz="1400" b="1" i="0" u="none" strike="noStrike" kern="0" cap="none" spc="-3" normalizeH="0" baseline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defRPr>
            </a:pPr>
            <a:endParaRPr lang="es-CO"/>
          </a:p>
        </c:txPr>
        <c:crossAx val="202393584"/>
        <c:crosses val="autoZero"/>
        <c:auto val="1"/>
        <c:lblAlgn val="ctr"/>
        <c:lblOffset val="100"/>
        <c:noMultiLvlLbl val="0"/>
      </c:catAx>
      <c:valAx>
        <c:axId val="20239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0" spc="-3" baseline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defRPr>
            </a:pPr>
            <a:endParaRPr lang="es-CO"/>
          </a:p>
        </c:txPr>
        <c:crossAx val="202406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FFFFA52_5D6D12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D13E79-7EFD-4138-88EE-BBB1853AC0C4}" authorId="{8525B757-46FF-5691-C620-A7B9C130004A}" created="2025-01-31T22:55:37.594">
    <pc:sldMkLst xmlns:pc="http://schemas.microsoft.com/office/powerpoint/2013/main/command">
      <pc:docMk/>
      <pc:sldMk cId="1567429354" sldId="2147482194"/>
    </pc:sldMkLst>
    <p188:txBody>
      <a:bodyPr/>
      <a:lstStyle/>
      <a:p>
        <a:r>
          <a:rPr lang="es-ES"/>
          <a:t>JAIME</a:t>
        </a:r>
      </a:p>
    </p188:txBody>
  </p188:cm>
</p188:cmLst>
</file>

<file path=ppt/comments/modernComment_7FFFFA53_E97FF0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493DAA-B541-4749-A101-469A110DA267}" authorId="{8525B757-46FF-5691-C620-A7B9C130004A}" created="2025-01-31T22:56:03.634">
    <pc:sldMkLst xmlns:pc="http://schemas.microsoft.com/office/powerpoint/2013/main/command">
      <pc:docMk/>
      <pc:sldMk cId="3917475910" sldId="2147482195"/>
    </pc:sldMkLst>
    <p188:txBody>
      <a:bodyPr/>
      <a:lstStyle/>
      <a:p>
        <a:r>
          <a:rPr lang="es-ES"/>
          <a:t>JAIME</a:t>
        </a:r>
      </a:p>
    </p188:txBody>
  </p188:cm>
</p188:cmLst>
</file>

<file path=ppt/comments/modernComment_7FFFFA55_42B582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D07D1C-38CF-4EBA-AC2A-DA0C7FA95FD4}" authorId="{8525B757-46FF-5691-C620-A7B9C130004A}" created="2025-01-31T22:55:23.734">
    <pc:sldMkLst xmlns:pc="http://schemas.microsoft.com/office/powerpoint/2013/main/command">
      <pc:docMk/>
      <pc:sldMk cId="1119191714" sldId="2147482197"/>
    </pc:sldMkLst>
    <p188:txBody>
      <a:bodyPr/>
      <a:lstStyle/>
      <a:p>
        <a:r>
          <a:rPr lang="es-ES"/>
          <a:t>WILFREDO</a:t>
        </a:r>
      </a:p>
    </p188:txBody>
  </p188:cm>
</p188:cmLst>
</file>

<file path=ppt/comments/modernComment_7FFFFA56_FFD409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8043D4B-39DA-4032-8BA0-C5E304EA6F24}" authorId="{8525B757-46FF-5691-C620-A7B9C130004A}" created="2025-01-31T22:55:27.238">
    <pc:sldMkLst xmlns:pc="http://schemas.microsoft.com/office/powerpoint/2013/main/command">
      <pc:docMk/>
      <pc:sldMk cId="4292086255" sldId="2147482198"/>
    </pc:sldMkLst>
    <p188:txBody>
      <a:bodyPr/>
      <a:lstStyle/>
      <a:p>
        <a:r>
          <a:rPr lang="es-ES"/>
          <a:t>WILFREDO</a:t>
        </a:r>
      </a:p>
    </p188:txBody>
  </p188:cm>
</p188:cmLst>
</file>

<file path=ppt/comments/modernComment_7FFFFA57_86A526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401031-A394-4FAE-8CB2-195150B36E35}" authorId="{8525B757-46FF-5691-C620-A7B9C130004A}" created="2025-01-31T22:54:41.483">
    <pc:sldMkLst xmlns:pc="http://schemas.microsoft.com/office/powerpoint/2013/main/command">
      <pc:docMk/>
      <pc:sldMk cId="2258970190" sldId="2147482199"/>
    </pc:sldMkLst>
    <p188:txBody>
      <a:bodyPr/>
      <a:lstStyle/>
      <a:p>
        <a:r>
          <a:rPr lang="es-ES"/>
          <a:t>JOSE</a:t>
        </a:r>
      </a:p>
    </p188:txBody>
  </p188:cm>
</p188:cmLst>
</file>

<file path=ppt/comments/modernComment_7FFFFA58_32A59C3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11FAA57-7AB3-491C-AA98-67DBEB26AD62}" authorId="{8525B757-46FF-5691-C620-A7B9C130004A}" created="2025-01-31T22:54:47.982">
    <pc:sldMkLst xmlns:pc="http://schemas.microsoft.com/office/powerpoint/2013/main/command">
      <pc:docMk/>
      <pc:sldMk cId="849714238" sldId="2147482200"/>
    </pc:sldMkLst>
    <p188:txBody>
      <a:bodyPr/>
      <a:lstStyle/>
      <a:p>
        <a:r>
          <a:rPr lang="es-ES"/>
          <a:t>JOSE</a:t>
        </a:r>
      </a:p>
    </p188:txBody>
  </p188:cm>
</p188:cmLst>
</file>

<file path=ppt/comments/modernComment_7FFFFA59_A82AAD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B12510-E3FA-428B-B1FE-10308E9E30EA}" authorId="{8525B757-46FF-5691-C620-A7B9C130004A}" created="2025-01-31T22:56:15.385">
    <pc:sldMkLst xmlns:pc="http://schemas.microsoft.com/office/powerpoint/2013/main/command">
      <pc:docMk/>
      <pc:sldMk cId="2821369148" sldId="2147482201"/>
    </pc:sldMkLst>
    <p188:txBody>
      <a:bodyPr/>
      <a:lstStyle/>
      <a:p>
        <a:r>
          <a:rPr lang="es-ES"/>
          <a:t>CARLOS</a:t>
        </a:r>
      </a:p>
    </p188:txBody>
  </p188:cm>
</p188:cmLst>
</file>

<file path=ppt/comments/modernComment_7FFFFA5A_1DB8B3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DDCABC-1059-46B5-A98A-ADD68E477AB0}" authorId="{8525B757-46FF-5691-C620-A7B9C130004A}" created="2025-01-31T22:54:28.477">
    <pc:sldMkLst xmlns:pc="http://schemas.microsoft.com/office/powerpoint/2013/main/command">
      <pc:docMk/>
      <pc:sldMk cId="498643832" sldId="2147482202"/>
    </pc:sldMkLst>
    <p188:txBody>
      <a:bodyPr/>
      <a:lstStyle/>
      <a:p>
        <a:r>
          <a:rPr lang="es-ES"/>
          <a:t>OSCAR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463F4-E428-4690-82D3-E2C246633315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6329B-12CE-4AF4-B857-131BCD9CF2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98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5C8F2-992B-4F8F-8F43-C522D637504C}" type="slidenum">
              <a:rPr kumimoji="0" lang="es-CO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CO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8831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2357-F3C0-E335-1F86-BECCFE2C3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386EBFE-33EA-CD0A-2A35-48031524F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0DA26E4-C19B-7BF9-B3A7-E1D5C929A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AAA352-E031-D15D-F99F-417253804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5C8F2-992B-4F8F-8F43-C522D637504C}" type="slidenum">
              <a:rPr kumimoji="0" lang="es-CO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CO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50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A90F4-FD06-417B-15D3-B61680D2C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26307C-B2BB-3DE0-01FC-FAA2D0C25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BE9A97C-B59D-FF7E-7799-E1D177E98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7565A4-9B5A-DF10-D0F5-E118640B5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5C8F2-992B-4F8F-8F43-C522D637504C}" type="slidenum">
              <a:rPr kumimoji="0" lang="es-CO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CO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228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C593-92E6-B085-CC85-291DC0D0B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BAA6D79-B9E1-AF42-EA0C-CEF4484C0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1A6A8E-0A6C-2FE3-77D8-ECD4FAA95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B28C1E-37D6-83E1-8C78-F1D9B7557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5C8F2-992B-4F8F-8F43-C522D637504C}" type="slidenum">
              <a:rPr kumimoji="0" lang="es-CO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CO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53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4958D-078B-E07D-0518-D4BBCDA03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EEE3A4A-DE53-9B41-9BB6-89D7037EF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5FBD799-8390-658C-9D7D-EF670A333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9E9C25-789E-4990-22F4-B69ED32F6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5C8F2-992B-4F8F-8F43-C522D637504C}" type="slidenum">
              <a:rPr kumimoji="0" lang="es-CO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CO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1C76B-151E-69B6-7693-381850387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D8FE7B7-A74E-7899-823B-04883609F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01F52BC-6BC5-A2B3-B2FB-CD622EE51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7D65CA-6FCA-B027-5122-1302E982DD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5C8F2-992B-4F8F-8F43-C522D637504C}" type="slidenum">
              <a:rPr kumimoji="0" lang="es-CO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CO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654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02FD4-8E8C-C457-95CE-6DEE646CF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ADD4F2-C558-CE6D-A8F1-89339BBED7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5B3AF25-B361-7B4B-F3C2-392F7AB9F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0A3931-1FE3-D06D-8A30-90D509F81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5C8F2-992B-4F8F-8F43-C522D637504C}" type="slidenum">
              <a:rPr kumimoji="0" lang="es-CO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CO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40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B8369-FF92-3CAA-884E-97819984A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FFDFD1E-2748-6B52-F3C7-DDC9194C1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5AB3889-C485-5BA6-2148-2ED973721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F9E81F-9211-9200-5CD9-2D4329350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5C8F2-992B-4F8F-8F43-C522D637504C}" type="slidenum">
              <a:rPr kumimoji="0" lang="es-CO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CO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674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C08F-2C93-6821-04D5-998118AC7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887048-DE42-4356-3734-836F226D6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D86718-BFF5-F1F8-1F2A-BF2DCE23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EFE685-A51D-E21A-53F6-3951A6E6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8883C7-8697-A624-517C-5429FA6D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6097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0CCF7-8FF0-AADE-C2C2-BE45FC7E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A45AC0-55B8-E124-BCF2-C37DA7E7C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3CB2F8-EF8C-C6BE-E558-833EA152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D3DD32-EC98-DD7B-BAC7-95D4F595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545CA2-6943-67D0-DE52-4DBA3F26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185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E7BF37-E4C9-B010-82B4-762A96766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BBE523-FDA4-7D5B-8F2C-749E72C90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669C16-7EB2-E051-BF27-3D243E6A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F0A66E-C89B-47B1-C5B1-7945FD50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B1CE42-E257-D891-F23C-31B317D1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156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2292" y="32615"/>
            <a:ext cx="8529015" cy="461986"/>
          </a:xfrm>
        </p:spPr>
        <p:txBody>
          <a:bodyPr lIns="0" tIns="0" rIns="0" bIns="0"/>
          <a:lstStyle>
            <a:lvl1pPr>
              <a:defRPr sz="3002" b="1" i="0">
                <a:solidFill>
                  <a:srgbClr val="00FF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92299" y="1985196"/>
            <a:ext cx="4717372" cy="307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1" b="1" i="0">
                <a:solidFill>
                  <a:srgbClr val="1A5BA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188900" y="1984071"/>
            <a:ext cx="256933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83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1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0796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2292" y="32615"/>
            <a:ext cx="8529015" cy="461986"/>
          </a:xfrm>
        </p:spPr>
        <p:txBody>
          <a:bodyPr lIns="0" tIns="0" rIns="0" bIns="0"/>
          <a:lstStyle>
            <a:lvl1pPr>
              <a:defRPr sz="3002" b="1" i="0">
                <a:solidFill>
                  <a:srgbClr val="00FF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96060" y="1841499"/>
            <a:ext cx="6861947" cy="186654"/>
          </a:xfrm>
        </p:spPr>
        <p:txBody>
          <a:bodyPr lIns="0" tIns="0" rIns="0" bIns="0"/>
          <a:lstStyle>
            <a:lvl1pPr>
              <a:defRPr sz="1213" b="1" i="0">
                <a:solidFill>
                  <a:srgbClr val="1A5BA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56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2292" y="32615"/>
            <a:ext cx="8529015" cy="461986"/>
          </a:xfrm>
        </p:spPr>
        <p:txBody>
          <a:bodyPr lIns="0" tIns="0" rIns="0" bIns="0"/>
          <a:lstStyle>
            <a:lvl1pPr>
              <a:defRPr sz="3002" b="1" i="0">
                <a:solidFill>
                  <a:srgbClr val="00FF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92299" y="1985196"/>
            <a:ext cx="4717372" cy="307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1" b="1" i="0">
                <a:solidFill>
                  <a:srgbClr val="1A5BA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188900" y="1984071"/>
            <a:ext cx="256933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506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751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486" y="449967"/>
            <a:ext cx="922640" cy="93783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287585" y="626304"/>
            <a:ext cx="3011801" cy="396231"/>
          </a:xfrm>
          <a:custGeom>
            <a:avLst/>
            <a:gdLst/>
            <a:ahLst/>
            <a:cxnLst/>
            <a:rect l="l" t="t" r="r" b="b"/>
            <a:pathLst>
              <a:path w="4966334" h="653414">
                <a:moveTo>
                  <a:pt x="466102" y="348767"/>
                </a:moveTo>
                <a:lnTo>
                  <a:pt x="465886" y="346405"/>
                </a:lnTo>
                <a:lnTo>
                  <a:pt x="462711" y="312039"/>
                </a:lnTo>
                <a:lnTo>
                  <a:pt x="457695" y="298386"/>
                </a:lnTo>
                <a:lnTo>
                  <a:pt x="450786" y="279565"/>
                </a:lnTo>
                <a:lnTo>
                  <a:pt x="430403" y="251333"/>
                </a:lnTo>
                <a:lnTo>
                  <a:pt x="404304" y="229793"/>
                </a:lnTo>
                <a:lnTo>
                  <a:pt x="373024" y="214503"/>
                </a:lnTo>
                <a:lnTo>
                  <a:pt x="337769" y="205676"/>
                </a:lnTo>
                <a:lnTo>
                  <a:pt x="337769" y="346405"/>
                </a:lnTo>
                <a:lnTo>
                  <a:pt x="171145" y="346405"/>
                </a:lnTo>
                <a:lnTo>
                  <a:pt x="193459" y="325399"/>
                </a:lnTo>
                <a:lnTo>
                  <a:pt x="218668" y="310388"/>
                </a:lnTo>
                <a:lnTo>
                  <a:pt x="246786" y="301383"/>
                </a:lnTo>
                <a:lnTo>
                  <a:pt x="277812" y="298386"/>
                </a:lnTo>
                <a:lnTo>
                  <a:pt x="302196" y="301383"/>
                </a:lnTo>
                <a:lnTo>
                  <a:pt x="320319" y="310388"/>
                </a:lnTo>
                <a:lnTo>
                  <a:pt x="332193" y="325399"/>
                </a:lnTo>
                <a:lnTo>
                  <a:pt x="337769" y="346405"/>
                </a:lnTo>
                <a:lnTo>
                  <a:pt x="337769" y="205676"/>
                </a:lnTo>
                <a:lnTo>
                  <a:pt x="336664" y="205397"/>
                </a:lnTo>
                <a:lnTo>
                  <a:pt x="295338" y="202374"/>
                </a:lnTo>
                <a:lnTo>
                  <a:pt x="245186" y="206425"/>
                </a:lnTo>
                <a:lnTo>
                  <a:pt x="197726" y="218592"/>
                </a:lnTo>
                <a:lnTo>
                  <a:pt x="152869" y="238887"/>
                </a:lnTo>
                <a:lnTo>
                  <a:pt x="110540" y="267322"/>
                </a:lnTo>
                <a:lnTo>
                  <a:pt x="73291" y="301599"/>
                </a:lnTo>
                <a:lnTo>
                  <a:pt x="43408" y="340804"/>
                </a:lnTo>
                <a:lnTo>
                  <a:pt x="20916" y="384937"/>
                </a:lnTo>
                <a:lnTo>
                  <a:pt x="5778" y="433984"/>
                </a:lnTo>
                <a:lnTo>
                  <a:pt x="0" y="472757"/>
                </a:lnTo>
                <a:lnTo>
                  <a:pt x="533" y="508546"/>
                </a:lnTo>
                <a:lnTo>
                  <a:pt x="20739" y="570433"/>
                </a:lnTo>
                <a:lnTo>
                  <a:pt x="63169" y="617080"/>
                </a:lnTo>
                <a:lnTo>
                  <a:pt x="127723" y="643915"/>
                </a:lnTo>
                <a:lnTo>
                  <a:pt x="166509" y="649439"/>
                </a:lnTo>
                <a:lnTo>
                  <a:pt x="207391" y="652081"/>
                </a:lnTo>
                <a:lnTo>
                  <a:pt x="215925" y="652703"/>
                </a:lnTo>
                <a:lnTo>
                  <a:pt x="220624" y="653161"/>
                </a:lnTo>
                <a:lnTo>
                  <a:pt x="221678" y="653326"/>
                </a:lnTo>
                <a:lnTo>
                  <a:pt x="402805" y="651383"/>
                </a:lnTo>
                <a:lnTo>
                  <a:pt x="424116" y="555409"/>
                </a:lnTo>
                <a:lnTo>
                  <a:pt x="219837" y="555409"/>
                </a:lnTo>
                <a:lnTo>
                  <a:pt x="174510" y="548170"/>
                </a:lnTo>
                <a:lnTo>
                  <a:pt x="144576" y="526465"/>
                </a:lnTo>
                <a:lnTo>
                  <a:pt x="130238" y="490270"/>
                </a:lnTo>
                <a:lnTo>
                  <a:pt x="131660" y="439585"/>
                </a:lnTo>
                <a:lnTo>
                  <a:pt x="449872" y="439585"/>
                </a:lnTo>
                <a:lnTo>
                  <a:pt x="460895" y="389724"/>
                </a:lnTo>
                <a:lnTo>
                  <a:pt x="466102" y="348767"/>
                </a:lnTo>
                <a:close/>
              </a:path>
              <a:path w="4966334" h="653414">
                <a:moveTo>
                  <a:pt x="1224724" y="317969"/>
                </a:moveTo>
                <a:lnTo>
                  <a:pt x="1203058" y="261099"/>
                </a:lnTo>
                <a:lnTo>
                  <a:pt x="1150810" y="222199"/>
                </a:lnTo>
                <a:lnTo>
                  <a:pt x="1087361" y="204495"/>
                </a:lnTo>
                <a:lnTo>
                  <a:pt x="1051306" y="202361"/>
                </a:lnTo>
                <a:lnTo>
                  <a:pt x="1006284" y="205536"/>
                </a:lnTo>
                <a:lnTo>
                  <a:pt x="965885" y="214972"/>
                </a:lnTo>
                <a:lnTo>
                  <a:pt x="930122" y="230581"/>
                </a:lnTo>
                <a:lnTo>
                  <a:pt x="899058" y="252272"/>
                </a:lnTo>
                <a:lnTo>
                  <a:pt x="873277" y="230581"/>
                </a:lnTo>
                <a:lnTo>
                  <a:pt x="842987" y="214972"/>
                </a:lnTo>
                <a:lnTo>
                  <a:pt x="808189" y="205536"/>
                </a:lnTo>
                <a:lnTo>
                  <a:pt x="768832" y="202361"/>
                </a:lnTo>
                <a:lnTo>
                  <a:pt x="731316" y="204495"/>
                </a:lnTo>
                <a:lnTo>
                  <a:pt x="660006" y="222199"/>
                </a:lnTo>
                <a:lnTo>
                  <a:pt x="591540" y="261099"/>
                </a:lnTo>
                <a:lnTo>
                  <a:pt x="545033" y="317969"/>
                </a:lnTo>
                <a:lnTo>
                  <a:pt x="467042" y="650468"/>
                </a:lnTo>
                <a:lnTo>
                  <a:pt x="591312" y="650468"/>
                </a:lnTo>
                <a:lnTo>
                  <a:pt x="652500" y="374561"/>
                </a:lnTo>
                <a:lnTo>
                  <a:pt x="657961" y="355536"/>
                </a:lnTo>
                <a:lnTo>
                  <a:pt x="684517" y="315277"/>
                </a:lnTo>
                <a:lnTo>
                  <a:pt x="728256" y="299440"/>
                </a:lnTo>
                <a:lnTo>
                  <a:pt x="747509" y="298386"/>
                </a:lnTo>
                <a:lnTo>
                  <a:pt x="763447" y="299770"/>
                </a:lnTo>
                <a:lnTo>
                  <a:pt x="800176" y="320052"/>
                </a:lnTo>
                <a:lnTo>
                  <a:pt x="812825" y="358546"/>
                </a:lnTo>
                <a:lnTo>
                  <a:pt x="810717" y="374561"/>
                </a:lnTo>
                <a:lnTo>
                  <a:pt x="749452" y="650468"/>
                </a:lnTo>
                <a:lnTo>
                  <a:pt x="873760" y="650468"/>
                </a:lnTo>
                <a:lnTo>
                  <a:pt x="934923" y="374561"/>
                </a:lnTo>
                <a:lnTo>
                  <a:pt x="956449" y="325882"/>
                </a:lnTo>
                <a:lnTo>
                  <a:pt x="993724" y="302602"/>
                </a:lnTo>
                <a:lnTo>
                  <a:pt x="1029957" y="298386"/>
                </a:lnTo>
                <a:lnTo>
                  <a:pt x="1045921" y="299770"/>
                </a:lnTo>
                <a:lnTo>
                  <a:pt x="1082586" y="320052"/>
                </a:lnTo>
                <a:lnTo>
                  <a:pt x="1095260" y="358546"/>
                </a:lnTo>
                <a:lnTo>
                  <a:pt x="1093152" y="374561"/>
                </a:lnTo>
                <a:lnTo>
                  <a:pt x="1031862" y="650468"/>
                </a:lnTo>
                <a:lnTo>
                  <a:pt x="1155217" y="650468"/>
                </a:lnTo>
                <a:lnTo>
                  <a:pt x="1221409" y="352069"/>
                </a:lnTo>
                <a:lnTo>
                  <a:pt x="1224724" y="317969"/>
                </a:lnTo>
                <a:close/>
              </a:path>
              <a:path w="4966334" h="653414">
                <a:moveTo>
                  <a:pt x="1722856" y="348767"/>
                </a:moveTo>
                <a:lnTo>
                  <a:pt x="1722640" y="346405"/>
                </a:lnTo>
                <a:lnTo>
                  <a:pt x="1719478" y="312039"/>
                </a:lnTo>
                <a:lnTo>
                  <a:pt x="1714474" y="298386"/>
                </a:lnTo>
                <a:lnTo>
                  <a:pt x="1707578" y="279565"/>
                </a:lnTo>
                <a:lnTo>
                  <a:pt x="1687233" y="251333"/>
                </a:lnTo>
                <a:lnTo>
                  <a:pt x="1661096" y="229793"/>
                </a:lnTo>
                <a:lnTo>
                  <a:pt x="1629803" y="214503"/>
                </a:lnTo>
                <a:lnTo>
                  <a:pt x="1594497" y="205663"/>
                </a:lnTo>
                <a:lnTo>
                  <a:pt x="1594497" y="346405"/>
                </a:lnTo>
                <a:lnTo>
                  <a:pt x="1427924" y="346405"/>
                </a:lnTo>
                <a:lnTo>
                  <a:pt x="1450225" y="325399"/>
                </a:lnTo>
                <a:lnTo>
                  <a:pt x="1475460" y="310388"/>
                </a:lnTo>
                <a:lnTo>
                  <a:pt x="1503591" y="301383"/>
                </a:lnTo>
                <a:lnTo>
                  <a:pt x="1534655" y="298386"/>
                </a:lnTo>
                <a:lnTo>
                  <a:pt x="1558988" y="301383"/>
                </a:lnTo>
                <a:lnTo>
                  <a:pt x="1577086" y="310388"/>
                </a:lnTo>
                <a:lnTo>
                  <a:pt x="1588935" y="325399"/>
                </a:lnTo>
                <a:lnTo>
                  <a:pt x="1594497" y="346405"/>
                </a:lnTo>
                <a:lnTo>
                  <a:pt x="1594497" y="205663"/>
                </a:lnTo>
                <a:lnTo>
                  <a:pt x="1593443" y="205397"/>
                </a:lnTo>
                <a:lnTo>
                  <a:pt x="1552117" y="202374"/>
                </a:lnTo>
                <a:lnTo>
                  <a:pt x="1501952" y="206425"/>
                </a:lnTo>
                <a:lnTo>
                  <a:pt x="1454492" y="218592"/>
                </a:lnTo>
                <a:lnTo>
                  <a:pt x="1409661" y="238887"/>
                </a:lnTo>
                <a:lnTo>
                  <a:pt x="1367332" y="267322"/>
                </a:lnTo>
                <a:lnTo>
                  <a:pt x="1330058" y="301599"/>
                </a:lnTo>
                <a:lnTo>
                  <a:pt x="1300175" y="340804"/>
                </a:lnTo>
                <a:lnTo>
                  <a:pt x="1277670" y="384937"/>
                </a:lnTo>
                <a:lnTo>
                  <a:pt x="1262532" y="433984"/>
                </a:lnTo>
                <a:lnTo>
                  <a:pt x="1256753" y="472757"/>
                </a:lnTo>
                <a:lnTo>
                  <a:pt x="1257287" y="508546"/>
                </a:lnTo>
                <a:lnTo>
                  <a:pt x="1277416" y="570433"/>
                </a:lnTo>
                <a:lnTo>
                  <a:pt x="1319936" y="617080"/>
                </a:lnTo>
                <a:lnTo>
                  <a:pt x="1384515" y="643915"/>
                </a:lnTo>
                <a:lnTo>
                  <a:pt x="1423289" y="649439"/>
                </a:lnTo>
                <a:lnTo>
                  <a:pt x="1464132" y="652081"/>
                </a:lnTo>
                <a:lnTo>
                  <a:pt x="1472653" y="652703"/>
                </a:lnTo>
                <a:lnTo>
                  <a:pt x="1477352" y="653161"/>
                </a:lnTo>
                <a:lnTo>
                  <a:pt x="1478407" y="653326"/>
                </a:lnTo>
                <a:lnTo>
                  <a:pt x="1659585" y="651383"/>
                </a:lnTo>
                <a:lnTo>
                  <a:pt x="1680895" y="555409"/>
                </a:lnTo>
                <a:lnTo>
                  <a:pt x="1476629" y="555409"/>
                </a:lnTo>
                <a:lnTo>
                  <a:pt x="1431290" y="548170"/>
                </a:lnTo>
                <a:lnTo>
                  <a:pt x="1401368" y="526465"/>
                </a:lnTo>
                <a:lnTo>
                  <a:pt x="1387017" y="490270"/>
                </a:lnTo>
                <a:lnTo>
                  <a:pt x="1388376" y="439585"/>
                </a:lnTo>
                <a:lnTo>
                  <a:pt x="1706575" y="439585"/>
                </a:lnTo>
                <a:lnTo>
                  <a:pt x="1717598" y="389724"/>
                </a:lnTo>
                <a:lnTo>
                  <a:pt x="1722856" y="348767"/>
                </a:lnTo>
                <a:close/>
              </a:path>
              <a:path w="4966334" h="653414">
                <a:moveTo>
                  <a:pt x="2128443" y="201396"/>
                </a:moveTo>
                <a:lnTo>
                  <a:pt x="2047494" y="201396"/>
                </a:lnTo>
                <a:lnTo>
                  <a:pt x="1999894" y="204406"/>
                </a:lnTo>
                <a:lnTo>
                  <a:pt x="1955977" y="213512"/>
                </a:lnTo>
                <a:lnTo>
                  <a:pt x="1915795" y="228790"/>
                </a:lnTo>
                <a:lnTo>
                  <a:pt x="1879409" y="250342"/>
                </a:lnTo>
                <a:lnTo>
                  <a:pt x="1845957" y="279311"/>
                </a:lnTo>
                <a:lnTo>
                  <a:pt x="1819198" y="313905"/>
                </a:lnTo>
                <a:lnTo>
                  <a:pt x="1798942" y="354152"/>
                </a:lnTo>
                <a:lnTo>
                  <a:pt x="1785010" y="400050"/>
                </a:lnTo>
                <a:lnTo>
                  <a:pt x="1729447" y="650468"/>
                </a:lnTo>
                <a:lnTo>
                  <a:pt x="1851914" y="650468"/>
                </a:lnTo>
                <a:lnTo>
                  <a:pt x="1908441" y="395376"/>
                </a:lnTo>
                <a:lnTo>
                  <a:pt x="1914448" y="376326"/>
                </a:lnTo>
                <a:lnTo>
                  <a:pt x="1936064" y="342404"/>
                </a:lnTo>
                <a:lnTo>
                  <a:pt x="1969287" y="315188"/>
                </a:lnTo>
                <a:lnTo>
                  <a:pt x="2006307" y="301066"/>
                </a:lnTo>
                <a:lnTo>
                  <a:pt x="2025777" y="299300"/>
                </a:lnTo>
                <a:lnTo>
                  <a:pt x="2106688" y="299300"/>
                </a:lnTo>
                <a:lnTo>
                  <a:pt x="2128443" y="201396"/>
                </a:lnTo>
                <a:close/>
              </a:path>
              <a:path w="4966334" h="653414">
                <a:moveTo>
                  <a:pt x="2843974" y="317969"/>
                </a:moveTo>
                <a:lnTo>
                  <a:pt x="2822333" y="261099"/>
                </a:lnTo>
                <a:lnTo>
                  <a:pt x="2770035" y="222199"/>
                </a:lnTo>
                <a:lnTo>
                  <a:pt x="2706535" y="204495"/>
                </a:lnTo>
                <a:lnTo>
                  <a:pt x="2670479" y="202361"/>
                </a:lnTo>
                <a:lnTo>
                  <a:pt x="2625521" y="205536"/>
                </a:lnTo>
                <a:lnTo>
                  <a:pt x="2585135" y="214972"/>
                </a:lnTo>
                <a:lnTo>
                  <a:pt x="2549372" y="230581"/>
                </a:lnTo>
                <a:lnTo>
                  <a:pt x="2518219" y="252272"/>
                </a:lnTo>
                <a:lnTo>
                  <a:pt x="2492502" y="230581"/>
                </a:lnTo>
                <a:lnTo>
                  <a:pt x="2462238" y="214972"/>
                </a:lnTo>
                <a:lnTo>
                  <a:pt x="2427414" y="205536"/>
                </a:lnTo>
                <a:lnTo>
                  <a:pt x="2388044" y="202361"/>
                </a:lnTo>
                <a:lnTo>
                  <a:pt x="2350528" y="204495"/>
                </a:lnTo>
                <a:lnTo>
                  <a:pt x="2279205" y="222199"/>
                </a:lnTo>
                <a:lnTo>
                  <a:pt x="2210727" y="261099"/>
                </a:lnTo>
                <a:lnTo>
                  <a:pt x="2164245" y="317969"/>
                </a:lnTo>
                <a:lnTo>
                  <a:pt x="2086267" y="650468"/>
                </a:lnTo>
                <a:lnTo>
                  <a:pt x="2210536" y="650468"/>
                </a:lnTo>
                <a:lnTo>
                  <a:pt x="2271712" y="374561"/>
                </a:lnTo>
                <a:lnTo>
                  <a:pt x="2277186" y="355536"/>
                </a:lnTo>
                <a:lnTo>
                  <a:pt x="2303716" y="315277"/>
                </a:lnTo>
                <a:lnTo>
                  <a:pt x="2347493" y="299440"/>
                </a:lnTo>
                <a:lnTo>
                  <a:pt x="2366822" y="298386"/>
                </a:lnTo>
                <a:lnTo>
                  <a:pt x="2382736" y="299770"/>
                </a:lnTo>
                <a:lnTo>
                  <a:pt x="2419413" y="320052"/>
                </a:lnTo>
                <a:lnTo>
                  <a:pt x="2432024" y="358546"/>
                </a:lnTo>
                <a:lnTo>
                  <a:pt x="2429878" y="374561"/>
                </a:lnTo>
                <a:lnTo>
                  <a:pt x="2368664" y="650468"/>
                </a:lnTo>
                <a:lnTo>
                  <a:pt x="2492946" y="650468"/>
                </a:lnTo>
                <a:lnTo>
                  <a:pt x="2554186" y="374561"/>
                </a:lnTo>
                <a:lnTo>
                  <a:pt x="2575725" y="325882"/>
                </a:lnTo>
                <a:lnTo>
                  <a:pt x="2612974" y="302602"/>
                </a:lnTo>
                <a:lnTo>
                  <a:pt x="2649245" y="298386"/>
                </a:lnTo>
                <a:lnTo>
                  <a:pt x="2665171" y="299770"/>
                </a:lnTo>
                <a:lnTo>
                  <a:pt x="2701823" y="320052"/>
                </a:lnTo>
                <a:lnTo>
                  <a:pt x="2714409" y="358546"/>
                </a:lnTo>
                <a:lnTo>
                  <a:pt x="2712224" y="374561"/>
                </a:lnTo>
                <a:lnTo>
                  <a:pt x="2651099" y="650468"/>
                </a:lnTo>
                <a:lnTo>
                  <a:pt x="2774454" y="650468"/>
                </a:lnTo>
                <a:lnTo>
                  <a:pt x="2840634" y="352069"/>
                </a:lnTo>
                <a:lnTo>
                  <a:pt x="2843974" y="317969"/>
                </a:lnTo>
                <a:close/>
              </a:path>
              <a:path w="4966334" h="653414">
                <a:moveTo>
                  <a:pt x="3342068" y="348767"/>
                </a:moveTo>
                <a:lnTo>
                  <a:pt x="3333699" y="298386"/>
                </a:lnTo>
                <a:lnTo>
                  <a:pt x="3306432" y="251333"/>
                </a:lnTo>
                <a:lnTo>
                  <a:pt x="3249041" y="214503"/>
                </a:lnTo>
                <a:lnTo>
                  <a:pt x="3213773" y="205676"/>
                </a:lnTo>
                <a:lnTo>
                  <a:pt x="3213773" y="346405"/>
                </a:lnTo>
                <a:lnTo>
                  <a:pt x="3047136" y="346405"/>
                </a:lnTo>
                <a:lnTo>
                  <a:pt x="3069450" y="325399"/>
                </a:lnTo>
                <a:lnTo>
                  <a:pt x="3094672" y="310388"/>
                </a:lnTo>
                <a:lnTo>
                  <a:pt x="3122777" y="301383"/>
                </a:lnTo>
                <a:lnTo>
                  <a:pt x="3153791" y="298386"/>
                </a:lnTo>
                <a:lnTo>
                  <a:pt x="3178200" y="301383"/>
                </a:lnTo>
                <a:lnTo>
                  <a:pt x="3196323" y="310388"/>
                </a:lnTo>
                <a:lnTo>
                  <a:pt x="3208172" y="325399"/>
                </a:lnTo>
                <a:lnTo>
                  <a:pt x="3213773" y="346405"/>
                </a:lnTo>
                <a:lnTo>
                  <a:pt x="3213773" y="205676"/>
                </a:lnTo>
                <a:lnTo>
                  <a:pt x="3212668" y="205397"/>
                </a:lnTo>
                <a:lnTo>
                  <a:pt x="3171304" y="202374"/>
                </a:lnTo>
                <a:lnTo>
                  <a:pt x="3121164" y="206425"/>
                </a:lnTo>
                <a:lnTo>
                  <a:pt x="3073717" y="218592"/>
                </a:lnTo>
                <a:lnTo>
                  <a:pt x="3028873" y="238887"/>
                </a:lnTo>
                <a:lnTo>
                  <a:pt x="2986544" y="267322"/>
                </a:lnTo>
                <a:lnTo>
                  <a:pt x="2949295" y="301599"/>
                </a:lnTo>
                <a:lnTo>
                  <a:pt x="2919425" y="340804"/>
                </a:lnTo>
                <a:lnTo>
                  <a:pt x="2896933" y="384937"/>
                </a:lnTo>
                <a:lnTo>
                  <a:pt x="2881807" y="433984"/>
                </a:lnTo>
                <a:lnTo>
                  <a:pt x="2876042" y="472757"/>
                </a:lnTo>
                <a:lnTo>
                  <a:pt x="2876575" y="508546"/>
                </a:lnTo>
                <a:lnTo>
                  <a:pt x="2896692" y="570433"/>
                </a:lnTo>
                <a:lnTo>
                  <a:pt x="2939199" y="617080"/>
                </a:lnTo>
                <a:lnTo>
                  <a:pt x="3003727" y="643915"/>
                </a:lnTo>
                <a:lnTo>
                  <a:pt x="3042501" y="649439"/>
                </a:lnTo>
                <a:lnTo>
                  <a:pt x="3083382" y="652081"/>
                </a:lnTo>
                <a:lnTo>
                  <a:pt x="3091904" y="652703"/>
                </a:lnTo>
                <a:lnTo>
                  <a:pt x="3096577" y="653161"/>
                </a:lnTo>
                <a:lnTo>
                  <a:pt x="3097593" y="653326"/>
                </a:lnTo>
                <a:lnTo>
                  <a:pt x="3278784" y="651383"/>
                </a:lnTo>
                <a:lnTo>
                  <a:pt x="3300120" y="555409"/>
                </a:lnTo>
                <a:lnTo>
                  <a:pt x="3095841" y="555409"/>
                </a:lnTo>
                <a:lnTo>
                  <a:pt x="3050527" y="548170"/>
                </a:lnTo>
                <a:lnTo>
                  <a:pt x="3020593" y="526465"/>
                </a:lnTo>
                <a:lnTo>
                  <a:pt x="3006242" y="490270"/>
                </a:lnTo>
                <a:lnTo>
                  <a:pt x="3007614" y="439585"/>
                </a:lnTo>
                <a:lnTo>
                  <a:pt x="3325749" y="439585"/>
                </a:lnTo>
                <a:lnTo>
                  <a:pt x="3336848" y="389724"/>
                </a:lnTo>
                <a:lnTo>
                  <a:pt x="3342068" y="348767"/>
                </a:lnTo>
                <a:close/>
              </a:path>
              <a:path w="4966334" h="653414">
                <a:moveTo>
                  <a:pt x="3408362" y="57708"/>
                </a:moveTo>
                <a:lnTo>
                  <a:pt x="3284004" y="57708"/>
                </a:lnTo>
                <a:lnTo>
                  <a:pt x="3163659" y="156387"/>
                </a:lnTo>
                <a:lnTo>
                  <a:pt x="3287979" y="156387"/>
                </a:lnTo>
                <a:lnTo>
                  <a:pt x="3408362" y="57708"/>
                </a:lnTo>
                <a:close/>
              </a:path>
              <a:path w="4966334" h="653414">
                <a:moveTo>
                  <a:pt x="3912285" y="0"/>
                </a:moveTo>
                <a:lnTo>
                  <a:pt x="3787673" y="0"/>
                </a:lnTo>
                <a:lnTo>
                  <a:pt x="3739896" y="215303"/>
                </a:lnTo>
                <a:lnTo>
                  <a:pt x="3721989" y="209664"/>
                </a:lnTo>
                <a:lnTo>
                  <a:pt x="3705428" y="206184"/>
                </a:lnTo>
                <a:lnTo>
                  <a:pt x="3705428" y="353568"/>
                </a:lnTo>
                <a:lnTo>
                  <a:pt x="3704856" y="369582"/>
                </a:lnTo>
                <a:lnTo>
                  <a:pt x="3701643" y="387819"/>
                </a:lnTo>
                <a:lnTo>
                  <a:pt x="3693922" y="422617"/>
                </a:lnTo>
                <a:lnTo>
                  <a:pt x="3664445" y="552805"/>
                </a:lnTo>
                <a:lnTo>
                  <a:pt x="3575050" y="552805"/>
                </a:lnTo>
                <a:lnTo>
                  <a:pt x="3529076" y="539889"/>
                </a:lnTo>
                <a:lnTo>
                  <a:pt x="3504463" y="508927"/>
                </a:lnTo>
                <a:lnTo>
                  <a:pt x="3495865" y="471601"/>
                </a:lnTo>
                <a:lnTo>
                  <a:pt x="3497973" y="439597"/>
                </a:lnTo>
                <a:lnTo>
                  <a:pt x="3511461" y="390613"/>
                </a:lnTo>
                <a:lnTo>
                  <a:pt x="3537407" y="346417"/>
                </a:lnTo>
                <a:lnTo>
                  <a:pt x="3593630" y="306908"/>
                </a:lnTo>
                <a:lnTo>
                  <a:pt x="3645662" y="297827"/>
                </a:lnTo>
                <a:lnTo>
                  <a:pt x="3663492" y="300126"/>
                </a:lnTo>
                <a:lnTo>
                  <a:pt x="3696500" y="322973"/>
                </a:lnTo>
                <a:lnTo>
                  <a:pt x="3705428" y="353568"/>
                </a:lnTo>
                <a:lnTo>
                  <a:pt x="3705428" y="206184"/>
                </a:lnTo>
                <a:lnTo>
                  <a:pt x="3702799" y="205625"/>
                </a:lnTo>
                <a:lnTo>
                  <a:pt x="3682301" y="203187"/>
                </a:lnTo>
                <a:lnTo>
                  <a:pt x="3660457" y="202361"/>
                </a:lnTo>
                <a:lnTo>
                  <a:pt x="3610318" y="206413"/>
                </a:lnTo>
                <a:lnTo>
                  <a:pt x="3562870" y="218592"/>
                </a:lnTo>
                <a:lnTo>
                  <a:pt x="3518014" y="238887"/>
                </a:lnTo>
                <a:lnTo>
                  <a:pt x="3475659" y="267322"/>
                </a:lnTo>
                <a:lnTo>
                  <a:pt x="3438398" y="301612"/>
                </a:lnTo>
                <a:lnTo>
                  <a:pt x="3408502" y="340804"/>
                </a:lnTo>
                <a:lnTo>
                  <a:pt x="3385985" y="384937"/>
                </a:lnTo>
                <a:lnTo>
                  <a:pt x="3370846" y="433997"/>
                </a:lnTo>
                <a:lnTo>
                  <a:pt x="3365081" y="472757"/>
                </a:lnTo>
                <a:lnTo>
                  <a:pt x="3365614" y="508546"/>
                </a:lnTo>
                <a:lnTo>
                  <a:pt x="3385794" y="570433"/>
                </a:lnTo>
                <a:lnTo>
                  <a:pt x="3428263" y="617080"/>
                </a:lnTo>
                <a:lnTo>
                  <a:pt x="3492804" y="643928"/>
                </a:lnTo>
                <a:lnTo>
                  <a:pt x="3531578" y="649427"/>
                </a:lnTo>
                <a:lnTo>
                  <a:pt x="3572484" y="652081"/>
                </a:lnTo>
                <a:lnTo>
                  <a:pt x="3581108" y="652716"/>
                </a:lnTo>
                <a:lnTo>
                  <a:pt x="3585680" y="653148"/>
                </a:lnTo>
                <a:lnTo>
                  <a:pt x="3586746" y="653326"/>
                </a:lnTo>
                <a:lnTo>
                  <a:pt x="3767531" y="652322"/>
                </a:lnTo>
                <a:lnTo>
                  <a:pt x="3767709" y="651383"/>
                </a:lnTo>
                <a:lnTo>
                  <a:pt x="3767874" y="651383"/>
                </a:lnTo>
                <a:lnTo>
                  <a:pt x="3789730" y="552805"/>
                </a:lnTo>
                <a:lnTo>
                  <a:pt x="3846258" y="297827"/>
                </a:lnTo>
                <a:lnTo>
                  <a:pt x="3864546" y="215303"/>
                </a:lnTo>
                <a:lnTo>
                  <a:pt x="3912285" y="0"/>
                </a:lnTo>
                <a:close/>
              </a:path>
              <a:path w="4966334" h="653414">
                <a:moveTo>
                  <a:pt x="4067924" y="196761"/>
                </a:moveTo>
                <a:lnTo>
                  <a:pt x="3943642" y="196761"/>
                </a:lnTo>
                <a:lnTo>
                  <a:pt x="3842905" y="650468"/>
                </a:lnTo>
                <a:lnTo>
                  <a:pt x="3967200" y="650468"/>
                </a:lnTo>
                <a:lnTo>
                  <a:pt x="4067924" y="196761"/>
                </a:lnTo>
                <a:close/>
              </a:path>
              <a:path w="4966334" h="653414">
                <a:moveTo>
                  <a:pt x="4101681" y="76835"/>
                </a:moveTo>
                <a:lnTo>
                  <a:pt x="4091432" y="39509"/>
                </a:lnTo>
                <a:lnTo>
                  <a:pt x="4046118" y="18808"/>
                </a:lnTo>
                <a:lnTo>
                  <a:pt x="4030434" y="20205"/>
                </a:lnTo>
                <a:lnTo>
                  <a:pt x="3990543" y="40424"/>
                </a:lnTo>
                <a:lnTo>
                  <a:pt x="3964622" y="77787"/>
                </a:lnTo>
                <a:lnTo>
                  <a:pt x="3957764" y="108686"/>
                </a:lnTo>
                <a:lnTo>
                  <a:pt x="3958221" y="122796"/>
                </a:lnTo>
                <a:lnTo>
                  <a:pt x="3985247" y="162483"/>
                </a:lnTo>
                <a:lnTo>
                  <a:pt x="4012247" y="167525"/>
                </a:lnTo>
                <a:lnTo>
                  <a:pt x="4027360" y="166141"/>
                </a:lnTo>
                <a:lnTo>
                  <a:pt x="4067810" y="145808"/>
                </a:lnTo>
                <a:lnTo>
                  <a:pt x="4094835" y="107772"/>
                </a:lnTo>
                <a:lnTo>
                  <a:pt x="4101681" y="76835"/>
                </a:lnTo>
                <a:close/>
              </a:path>
              <a:path w="4966334" h="653414">
                <a:moveTo>
                  <a:pt x="4515828" y="192913"/>
                </a:moveTo>
                <a:lnTo>
                  <a:pt x="4375556" y="192913"/>
                </a:lnTo>
                <a:lnTo>
                  <a:pt x="4323727" y="196799"/>
                </a:lnTo>
                <a:lnTo>
                  <a:pt x="4274312" y="208546"/>
                </a:lnTo>
                <a:lnTo>
                  <a:pt x="4227550" y="228257"/>
                </a:lnTo>
                <a:lnTo>
                  <a:pt x="4183710" y="256032"/>
                </a:lnTo>
                <a:lnTo>
                  <a:pt x="4143768" y="291109"/>
                </a:lnTo>
                <a:lnTo>
                  <a:pt x="4111891" y="331317"/>
                </a:lnTo>
                <a:lnTo>
                  <a:pt x="4088104" y="376478"/>
                </a:lnTo>
                <a:lnTo>
                  <a:pt x="4072432" y="426402"/>
                </a:lnTo>
                <a:lnTo>
                  <a:pt x="4066121" y="475322"/>
                </a:lnTo>
                <a:lnTo>
                  <a:pt x="4069969" y="519036"/>
                </a:lnTo>
                <a:lnTo>
                  <a:pt x="4083774" y="557631"/>
                </a:lnTo>
                <a:lnTo>
                  <a:pt x="4107307" y="591197"/>
                </a:lnTo>
                <a:lnTo>
                  <a:pt x="4137749" y="617283"/>
                </a:lnTo>
                <a:lnTo>
                  <a:pt x="4174388" y="636117"/>
                </a:lnTo>
                <a:lnTo>
                  <a:pt x="4217251" y="647534"/>
                </a:lnTo>
                <a:lnTo>
                  <a:pt x="4266387" y="651383"/>
                </a:lnTo>
                <a:lnTo>
                  <a:pt x="4414139" y="651383"/>
                </a:lnTo>
                <a:lnTo>
                  <a:pt x="4435818" y="553466"/>
                </a:lnTo>
                <a:lnTo>
                  <a:pt x="4294606" y="553466"/>
                </a:lnTo>
                <a:lnTo>
                  <a:pt x="4268279" y="551167"/>
                </a:lnTo>
                <a:lnTo>
                  <a:pt x="4226776" y="532841"/>
                </a:lnTo>
                <a:lnTo>
                  <a:pt x="4200995" y="497192"/>
                </a:lnTo>
                <a:lnTo>
                  <a:pt x="4194429" y="450608"/>
                </a:lnTo>
                <a:lnTo>
                  <a:pt x="4198340" y="423621"/>
                </a:lnTo>
                <a:lnTo>
                  <a:pt x="4219118" y="371106"/>
                </a:lnTo>
                <a:lnTo>
                  <a:pt x="4256062" y="328472"/>
                </a:lnTo>
                <a:lnTo>
                  <a:pt x="4304157" y="300177"/>
                </a:lnTo>
                <a:lnTo>
                  <a:pt x="4358564" y="290906"/>
                </a:lnTo>
                <a:lnTo>
                  <a:pt x="4494073" y="290906"/>
                </a:lnTo>
                <a:lnTo>
                  <a:pt x="4515828" y="192913"/>
                </a:lnTo>
                <a:close/>
              </a:path>
              <a:path w="4966334" h="653414">
                <a:moveTo>
                  <a:pt x="4966055" y="327482"/>
                </a:moveTo>
                <a:lnTo>
                  <a:pt x="4964709" y="306285"/>
                </a:lnTo>
                <a:lnTo>
                  <a:pt x="4960137" y="297827"/>
                </a:lnTo>
                <a:lnTo>
                  <a:pt x="4954613" y="287604"/>
                </a:lnTo>
                <a:lnTo>
                  <a:pt x="4910086" y="240169"/>
                </a:lnTo>
                <a:lnTo>
                  <a:pt x="4874628" y="217728"/>
                </a:lnTo>
                <a:lnTo>
                  <a:pt x="4834331" y="206171"/>
                </a:lnTo>
                <a:lnTo>
                  <a:pt x="4834331" y="353568"/>
                </a:lnTo>
                <a:lnTo>
                  <a:pt x="4833759" y="369582"/>
                </a:lnTo>
                <a:lnTo>
                  <a:pt x="4830546" y="387819"/>
                </a:lnTo>
                <a:lnTo>
                  <a:pt x="4822888" y="422617"/>
                </a:lnTo>
                <a:lnTo>
                  <a:pt x="4793412" y="552805"/>
                </a:lnTo>
                <a:lnTo>
                  <a:pt x="4704016" y="552805"/>
                </a:lnTo>
                <a:lnTo>
                  <a:pt x="4658055" y="539889"/>
                </a:lnTo>
                <a:lnTo>
                  <a:pt x="4633442" y="508927"/>
                </a:lnTo>
                <a:lnTo>
                  <a:pt x="4624844" y="471601"/>
                </a:lnTo>
                <a:lnTo>
                  <a:pt x="4626927" y="439597"/>
                </a:lnTo>
                <a:lnTo>
                  <a:pt x="4640389" y="390613"/>
                </a:lnTo>
                <a:lnTo>
                  <a:pt x="4666373" y="346417"/>
                </a:lnTo>
                <a:lnTo>
                  <a:pt x="4722622" y="306908"/>
                </a:lnTo>
                <a:lnTo>
                  <a:pt x="4774654" y="297827"/>
                </a:lnTo>
                <a:lnTo>
                  <a:pt x="4792459" y="300126"/>
                </a:lnTo>
                <a:lnTo>
                  <a:pt x="4825466" y="322973"/>
                </a:lnTo>
                <a:lnTo>
                  <a:pt x="4834331" y="353568"/>
                </a:lnTo>
                <a:lnTo>
                  <a:pt x="4834331" y="206171"/>
                </a:lnTo>
                <a:lnTo>
                  <a:pt x="4831740" y="205625"/>
                </a:lnTo>
                <a:lnTo>
                  <a:pt x="4811217" y="203187"/>
                </a:lnTo>
                <a:lnTo>
                  <a:pt x="4789386" y="202361"/>
                </a:lnTo>
                <a:lnTo>
                  <a:pt x="4739259" y="206413"/>
                </a:lnTo>
                <a:lnTo>
                  <a:pt x="4691799" y="218592"/>
                </a:lnTo>
                <a:lnTo>
                  <a:pt x="4646942" y="238887"/>
                </a:lnTo>
                <a:lnTo>
                  <a:pt x="4604601" y="267322"/>
                </a:lnTo>
                <a:lnTo>
                  <a:pt x="4567326" y="301612"/>
                </a:lnTo>
                <a:lnTo>
                  <a:pt x="4537443" y="340804"/>
                </a:lnTo>
                <a:lnTo>
                  <a:pt x="4514939" y="384937"/>
                </a:lnTo>
                <a:lnTo>
                  <a:pt x="4499775" y="433997"/>
                </a:lnTo>
                <a:lnTo>
                  <a:pt x="4494034" y="472757"/>
                </a:lnTo>
                <a:lnTo>
                  <a:pt x="4494593" y="508546"/>
                </a:lnTo>
                <a:lnTo>
                  <a:pt x="4514710" y="570433"/>
                </a:lnTo>
                <a:lnTo>
                  <a:pt x="4557242" y="617080"/>
                </a:lnTo>
                <a:lnTo>
                  <a:pt x="4621847" y="643928"/>
                </a:lnTo>
                <a:lnTo>
                  <a:pt x="4660468" y="649770"/>
                </a:lnTo>
                <a:lnTo>
                  <a:pt x="4688840" y="651383"/>
                </a:lnTo>
                <a:lnTo>
                  <a:pt x="4721606" y="648754"/>
                </a:lnTo>
                <a:lnTo>
                  <a:pt x="4749114" y="642988"/>
                </a:lnTo>
                <a:lnTo>
                  <a:pt x="4768050" y="637222"/>
                </a:lnTo>
                <a:lnTo>
                  <a:pt x="4775098" y="634606"/>
                </a:lnTo>
                <a:lnTo>
                  <a:pt x="4772012" y="652322"/>
                </a:lnTo>
                <a:lnTo>
                  <a:pt x="4896459" y="652322"/>
                </a:lnTo>
                <a:lnTo>
                  <a:pt x="4896599" y="651383"/>
                </a:lnTo>
                <a:lnTo>
                  <a:pt x="4896726" y="651383"/>
                </a:lnTo>
                <a:lnTo>
                  <a:pt x="4900447" y="634606"/>
                </a:lnTo>
                <a:lnTo>
                  <a:pt x="4918595" y="552805"/>
                </a:lnTo>
                <a:lnTo>
                  <a:pt x="4961280" y="360375"/>
                </a:lnTo>
                <a:lnTo>
                  <a:pt x="4966055" y="327482"/>
                </a:lnTo>
                <a:close/>
              </a:path>
            </a:pathLst>
          </a:custGeom>
          <a:solidFill>
            <a:srgbClr val="073B6C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bg object 19"/>
          <p:cNvSpPr/>
          <p:nvPr/>
        </p:nvSpPr>
        <p:spPr>
          <a:xfrm>
            <a:off x="2504143" y="1138308"/>
            <a:ext cx="462880" cy="145554"/>
          </a:xfrm>
          <a:custGeom>
            <a:avLst/>
            <a:gdLst/>
            <a:ahLst/>
            <a:cxnLst/>
            <a:rect l="l" t="t" r="r" b="b"/>
            <a:pathLst>
              <a:path w="763270" h="240030">
                <a:moveTo>
                  <a:pt x="132613" y="47472"/>
                </a:moveTo>
                <a:lnTo>
                  <a:pt x="129921" y="30670"/>
                </a:lnTo>
                <a:lnTo>
                  <a:pt x="121310" y="15392"/>
                </a:lnTo>
                <a:lnTo>
                  <a:pt x="105981" y="4292"/>
                </a:lnTo>
                <a:lnTo>
                  <a:pt x="83121" y="0"/>
                </a:lnTo>
                <a:lnTo>
                  <a:pt x="33083" y="0"/>
                </a:lnTo>
                <a:lnTo>
                  <a:pt x="0" y="176834"/>
                </a:lnTo>
                <a:lnTo>
                  <a:pt x="32067" y="176834"/>
                </a:lnTo>
                <a:lnTo>
                  <a:pt x="61391" y="20447"/>
                </a:lnTo>
                <a:lnTo>
                  <a:pt x="75031" y="20447"/>
                </a:lnTo>
                <a:lnTo>
                  <a:pt x="86702" y="23837"/>
                </a:lnTo>
                <a:lnTo>
                  <a:pt x="94157" y="31877"/>
                </a:lnTo>
                <a:lnTo>
                  <a:pt x="98107" y="41325"/>
                </a:lnTo>
                <a:lnTo>
                  <a:pt x="99263" y="48996"/>
                </a:lnTo>
                <a:lnTo>
                  <a:pt x="96456" y="65582"/>
                </a:lnTo>
                <a:lnTo>
                  <a:pt x="88747" y="77101"/>
                </a:lnTo>
                <a:lnTo>
                  <a:pt x="77216" y="84162"/>
                </a:lnTo>
                <a:lnTo>
                  <a:pt x="62928" y="87376"/>
                </a:lnTo>
                <a:lnTo>
                  <a:pt x="56553" y="88125"/>
                </a:lnTo>
                <a:lnTo>
                  <a:pt x="52793" y="110109"/>
                </a:lnTo>
                <a:lnTo>
                  <a:pt x="86893" y="105371"/>
                </a:lnTo>
                <a:lnTo>
                  <a:pt x="111937" y="92252"/>
                </a:lnTo>
                <a:lnTo>
                  <a:pt x="127355" y="72402"/>
                </a:lnTo>
                <a:lnTo>
                  <a:pt x="132613" y="47472"/>
                </a:lnTo>
                <a:close/>
              </a:path>
              <a:path w="763270" h="240030">
                <a:moveTo>
                  <a:pt x="263702" y="100050"/>
                </a:moveTo>
                <a:lnTo>
                  <a:pt x="260883" y="81381"/>
                </a:lnTo>
                <a:lnTo>
                  <a:pt x="252374" y="65684"/>
                </a:lnTo>
                <a:lnTo>
                  <a:pt x="251726" y="64477"/>
                </a:lnTo>
                <a:lnTo>
                  <a:pt x="235165" y="52209"/>
                </a:lnTo>
                <a:lnTo>
                  <a:pt x="231419" y="51511"/>
                </a:lnTo>
                <a:lnTo>
                  <a:pt x="231419" y="99021"/>
                </a:lnTo>
                <a:lnTo>
                  <a:pt x="227787" y="131597"/>
                </a:lnTo>
                <a:lnTo>
                  <a:pt x="219075" y="150596"/>
                </a:lnTo>
                <a:lnTo>
                  <a:pt x="208584" y="159461"/>
                </a:lnTo>
                <a:lnTo>
                  <a:pt x="199567" y="161658"/>
                </a:lnTo>
                <a:lnTo>
                  <a:pt x="187134" y="158991"/>
                </a:lnTo>
                <a:lnTo>
                  <a:pt x="178473" y="151358"/>
                </a:lnTo>
                <a:lnTo>
                  <a:pt x="173405" y="139280"/>
                </a:lnTo>
                <a:lnTo>
                  <a:pt x="171767" y="123253"/>
                </a:lnTo>
                <a:lnTo>
                  <a:pt x="173469" y="105740"/>
                </a:lnTo>
                <a:lnTo>
                  <a:pt x="179362" y="86893"/>
                </a:lnTo>
                <a:lnTo>
                  <a:pt x="190550" y="71831"/>
                </a:lnTo>
                <a:lnTo>
                  <a:pt x="208178" y="65684"/>
                </a:lnTo>
                <a:lnTo>
                  <a:pt x="218617" y="68402"/>
                </a:lnTo>
                <a:lnTo>
                  <a:pt x="225844" y="75730"/>
                </a:lnTo>
                <a:lnTo>
                  <a:pt x="230047" y="86360"/>
                </a:lnTo>
                <a:lnTo>
                  <a:pt x="231419" y="99021"/>
                </a:lnTo>
                <a:lnTo>
                  <a:pt x="231419" y="51511"/>
                </a:lnTo>
                <a:lnTo>
                  <a:pt x="185928" y="52171"/>
                </a:lnTo>
                <a:lnTo>
                  <a:pt x="146088" y="90754"/>
                </a:lnTo>
                <a:lnTo>
                  <a:pt x="139433" y="125298"/>
                </a:lnTo>
                <a:lnTo>
                  <a:pt x="143294" y="145961"/>
                </a:lnTo>
                <a:lnTo>
                  <a:pt x="154241" y="163360"/>
                </a:lnTo>
                <a:lnTo>
                  <a:pt x="171297" y="175361"/>
                </a:lnTo>
                <a:lnTo>
                  <a:pt x="193497" y="179844"/>
                </a:lnTo>
                <a:lnTo>
                  <a:pt x="223227" y="173050"/>
                </a:lnTo>
                <a:lnTo>
                  <a:pt x="237223" y="161658"/>
                </a:lnTo>
                <a:lnTo>
                  <a:pt x="245275" y="155092"/>
                </a:lnTo>
                <a:lnTo>
                  <a:pt x="258991" y="129552"/>
                </a:lnTo>
                <a:lnTo>
                  <a:pt x="263702" y="100050"/>
                </a:lnTo>
                <a:close/>
              </a:path>
              <a:path w="763270" h="240030">
                <a:moveTo>
                  <a:pt x="375627" y="56578"/>
                </a:moveTo>
                <a:lnTo>
                  <a:pt x="371830" y="51523"/>
                </a:lnTo>
                <a:lnTo>
                  <a:pt x="365264" y="47472"/>
                </a:lnTo>
                <a:lnTo>
                  <a:pt x="358470" y="47472"/>
                </a:lnTo>
                <a:lnTo>
                  <a:pt x="327888" y="72758"/>
                </a:lnTo>
                <a:lnTo>
                  <a:pt x="327393" y="72224"/>
                </a:lnTo>
                <a:lnTo>
                  <a:pt x="331698" y="50495"/>
                </a:lnTo>
                <a:lnTo>
                  <a:pt x="301612" y="50495"/>
                </a:lnTo>
                <a:lnTo>
                  <a:pt x="278130" y="176834"/>
                </a:lnTo>
                <a:lnTo>
                  <a:pt x="308190" y="176834"/>
                </a:lnTo>
                <a:lnTo>
                  <a:pt x="320001" y="114414"/>
                </a:lnTo>
                <a:lnTo>
                  <a:pt x="324967" y="97180"/>
                </a:lnTo>
                <a:lnTo>
                  <a:pt x="331711" y="85877"/>
                </a:lnTo>
                <a:lnTo>
                  <a:pt x="339521" y="79692"/>
                </a:lnTo>
                <a:lnTo>
                  <a:pt x="347624" y="77812"/>
                </a:lnTo>
                <a:lnTo>
                  <a:pt x="353644" y="77812"/>
                </a:lnTo>
                <a:lnTo>
                  <a:pt x="356425" y="79286"/>
                </a:lnTo>
                <a:lnTo>
                  <a:pt x="359473" y="80340"/>
                </a:lnTo>
                <a:lnTo>
                  <a:pt x="375627" y="56578"/>
                </a:lnTo>
                <a:close/>
              </a:path>
              <a:path w="763270" h="240030">
                <a:moveTo>
                  <a:pt x="500951" y="50482"/>
                </a:moveTo>
                <a:lnTo>
                  <a:pt x="470662" y="50482"/>
                </a:lnTo>
                <a:lnTo>
                  <a:pt x="468579" y="59093"/>
                </a:lnTo>
                <a:lnTo>
                  <a:pt x="465582" y="56400"/>
                </a:lnTo>
                <a:lnTo>
                  <a:pt x="465582" y="78028"/>
                </a:lnTo>
                <a:lnTo>
                  <a:pt x="458292" y="117678"/>
                </a:lnTo>
                <a:lnTo>
                  <a:pt x="447078" y="142100"/>
                </a:lnTo>
                <a:lnTo>
                  <a:pt x="434251" y="154444"/>
                </a:lnTo>
                <a:lnTo>
                  <a:pt x="422135" y="157861"/>
                </a:lnTo>
                <a:lnTo>
                  <a:pt x="414172" y="155943"/>
                </a:lnTo>
                <a:lnTo>
                  <a:pt x="407949" y="150444"/>
                </a:lnTo>
                <a:lnTo>
                  <a:pt x="403885" y="141770"/>
                </a:lnTo>
                <a:lnTo>
                  <a:pt x="402437" y="130314"/>
                </a:lnTo>
                <a:lnTo>
                  <a:pt x="406666" y="101777"/>
                </a:lnTo>
                <a:lnTo>
                  <a:pt x="429717" y="71221"/>
                </a:lnTo>
                <a:lnTo>
                  <a:pt x="465582" y="78028"/>
                </a:lnTo>
                <a:lnTo>
                  <a:pt x="465582" y="56400"/>
                </a:lnTo>
                <a:lnTo>
                  <a:pt x="463029" y="54089"/>
                </a:lnTo>
                <a:lnTo>
                  <a:pt x="455917" y="50457"/>
                </a:lnTo>
                <a:lnTo>
                  <a:pt x="447929" y="48234"/>
                </a:lnTo>
                <a:lnTo>
                  <a:pt x="439801" y="47485"/>
                </a:lnTo>
                <a:lnTo>
                  <a:pt x="412318" y="55143"/>
                </a:lnTo>
                <a:lnTo>
                  <a:pt x="390220" y="75018"/>
                </a:lnTo>
                <a:lnTo>
                  <a:pt x="375500" y="102463"/>
                </a:lnTo>
                <a:lnTo>
                  <a:pt x="370154" y="132854"/>
                </a:lnTo>
                <a:lnTo>
                  <a:pt x="372668" y="151714"/>
                </a:lnTo>
                <a:lnTo>
                  <a:pt x="379882" y="166585"/>
                </a:lnTo>
                <a:lnTo>
                  <a:pt x="391325" y="176339"/>
                </a:lnTo>
                <a:lnTo>
                  <a:pt x="406488" y="179844"/>
                </a:lnTo>
                <a:lnTo>
                  <a:pt x="420039" y="178117"/>
                </a:lnTo>
                <a:lnTo>
                  <a:pt x="450964" y="157632"/>
                </a:lnTo>
                <a:lnTo>
                  <a:pt x="451434" y="158140"/>
                </a:lnTo>
                <a:lnTo>
                  <a:pt x="435279" y="239966"/>
                </a:lnTo>
                <a:lnTo>
                  <a:pt x="465582" y="239966"/>
                </a:lnTo>
                <a:lnTo>
                  <a:pt x="480949" y="157632"/>
                </a:lnTo>
                <a:lnTo>
                  <a:pt x="497738" y="67678"/>
                </a:lnTo>
                <a:lnTo>
                  <a:pt x="499351" y="59093"/>
                </a:lnTo>
                <a:lnTo>
                  <a:pt x="500951" y="50482"/>
                </a:lnTo>
                <a:close/>
              </a:path>
              <a:path w="763270" h="240030">
                <a:moveTo>
                  <a:pt x="640651" y="50482"/>
                </a:moveTo>
                <a:lnTo>
                  <a:pt x="610362" y="50482"/>
                </a:lnTo>
                <a:lnTo>
                  <a:pt x="602729" y="92671"/>
                </a:lnTo>
                <a:lnTo>
                  <a:pt x="595503" y="118046"/>
                </a:lnTo>
                <a:lnTo>
                  <a:pt x="584860" y="138861"/>
                </a:lnTo>
                <a:lnTo>
                  <a:pt x="572744" y="152946"/>
                </a:lnTo>
                <a:lnTo>
                  <a:pt x="561073" y="158127"/>
                </a:lnTo>
                <a:lnTo>
                  <a:pt x="557809" y="158127"/>
                </a:lnTo>
                <a:lnTo>
                  <a:pt x="548716" y="154063"/>
                </a:lnTo>
                <a:lnTo>
                  <a:pt x="549452" y="140449"/>
                </a:lnTo>
                <a:lnTo>
                  <a:pt x="549452" y="135864"/>
                </a:lnTo>
                <a:lnTo>
                  <a:pt x="550227" y="130314"/>
                </a:lnTo>
                <a:lnTo>
                  <a:pt x="566356" y="50482"/>
                </a:lnTo>
                <a:lnTo>
                  <a:pt x="536333" y="50482"/>
                </a:lnTo>
                <a:lnTo>
                  <a:pt x="521411" y="123266"/>
                </a:lnTo>
                <a:lnTo>
                  <a:pt x="518134" y="150787"/>
                </a:lnTo>
                <a:lnTo>
                  <a:pt x="520649" y="164172"/>
                </a:lnTo>
                <a:lnTo>
                  <a:pt x="527062" y="173177"/>
                </a:lnTo>
                <a:lnTo>
                  <a:pt x="535698" y="178257"/>
                </a:lnTo>
                <a:lnTo>
                  <a:pt x="544893" y="179844"/>
                </a:lnTo>
                <a:lnTo>
                  <a:pt x="556298" y="178574"/>
                </a:lnTo>
                <a:lnTo>
                  <a:pt x="567893" y="174053"/>
                </a:lnTo>
                <a:lnTo>
                  <a:pt x="579856" y="165227"/>
                </a:lnTo>
                <a:lnTo>
                  <a:pt x="592404" y="151041"/>
                </a:lnTo>
                <a:lnTo>
                  <a:pt x="592912" y="151549"/>
                </a:lnTo>
                <a:lnTo>
                  <a:pt x="587095" y="176834"/>
                </a:lnTo>
                <a:lnTo>
                  <a:pt x="616864" y="176834"/>
                </a:lnTo>
                <a:lnTo>
                  <a:pt x="640651" y="50482"/>
                </a:lnTo>
                <a:close/>
              </a:path>
              <a:path w="763270" h="240030">
                <a:moveTo>
                  <a:pt x="762901" y="73736"/>
                </a:moveTo>
                <a:lnTo>
                  <a:pt x="735368" y="48094"/>
                </a:lnTo>
                <a:lnTo>
                  <a:pt x="735368" y="70256"/>
                </a:lnTo>
                <a:lnTo>
                  <a:pt x="734860" y="78282"/>
                </a:lnTo>
                <a:lnTo>
                  <a:pt x="730465" y="89331"/>
                </a:lnTo>
                <a:lnTo>
                  <a:pt x="720013" y="97993"/>
                </a:lnTo>
                <a:lnTo>
                  <a:pt x="705307" y="104013"/>
                </a:lnTo>
                <a:lnTo>
                  <a:pt x="688149" y="107099"/>
                </a:lnTo>
                <a:lnTo>
                  <a:pt x="694588" y="90982"/>
                </a:lnTo>
                <a:lnTo>
                  <a:pt x="703135" y="78181"/>
                </a:lnTo>
                <a:lnTo>
                  <a:pt x="712952" y="69723"/>
                </a:lnTo>
                <a:lnTo>
                  <a:pt x="723239" y="66675"/>
                </a:lnTo>
                <a:lnTo>
                  <a:pt x="731329" y="66675"/>
                </a:lnTo>
                <a:lnTo>
                  <a:pt x="735368" y="70256"/>
                </a:lnTo>
                <a:lnTo>
                  <a:pt x="735368" y="48094"/>
                </a:lnTo>
                <a:lnTo>
                  <a:pt x="697928" y="55460"/>
                </a:lnTo>
                <a:lnTo>
                  <a:pt x="658444" y="102463"/>
                </a:lnTo>
                <a:lnTo>
                  <a:pt x="653288" y="130314"/>
                </a:lnTo>
                <a:lnTo>
                  <a:pt x="656094" y="150850"/>
                </a:lnTo>
                <a:lnTo>
                  <a:pt x="664057" y="166458"/>
                </a:lnTo>
                <a:lnTo>
                  <a:pt x="676402" y="176377"/>
                </a:lnTo>
                <a:lnTo>
                  <a:pt x="692429" y="179844"/>
                </a:lnTo>
                <a:lnTo>
                  <a:pt x="703872" y="179209"/>
                </a:lnTo>
                <a:lnTo>
                  <a:pt x="717283" y="176682"/>
                </a:lnTo>
                <a:lnTo>
                  <a:pt x="731951" y="171310"/>
                </a:lnTo>
                <a:lnTo>
                  <a:pt x="747217" y="162153"/>
                </a:lnTo>
                <a:lnTo>
                  <a:pt x="744753" y="157353"/>
                </a:lnTo>
                <a:lnTo>
                  <a:pt x="738670" y="145491"/>
                </a:lnTo>
                <a:lnTo>
                  <a:pt x="729907" y="151003"/>
                </a:lnTo>
                <a:lnTo>
                  <a:pt x="721398" y="154749"/>
                </a:lnTo>
                <a:lnTo>
                  <a:pt x="713562" y="156832"/>
                </a:lnTo>
                <a:lnTo>
                  <a:pt x="706818" y="157353"/>
                </a:lnTo>
                <a:lnTo>
                  <a:pt x="693991" y="153454"/>
                </a:lnTo>
                <a:lnTo>
                  <a:pt x="687285" y="144653"/>
                </a:lnTo>
                <a:lnTo>
                  <a:pt x="684974" y="134048"/>
                </a:lnTo>
                <a:lnTo>
                  <a:pt x="685304" y="124764"/>
                </a:lnTo>
                <a:lnTo>
                  <a:pt x="709180" y="120992"/>
                </a:lnTo>
                <a:lnTo>
                  <a:pt x="734555" y="111188"/>
                </a:lnTo>
                <a:lnTo>
                  <a:pt x="739775" y="107099"/>
                </a:lnTo>
                <a:lnTo>
                  <a:pt x="754697" y="95427"/>
                </a:lnTo>
                <a:lnTo>
                  <a:pt x="762901" y="73736"/>
                </a:lnTo>
                <a:close/>
              </a:path>
            </a:pathLst>
          </a:custGeom>
          <a:solidFill>
            <a:srgbClr val="888A8D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9038" y="1145949"/>
            <a:ext cx="126218" cy="101414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3189690" y="1132940"/>
            <a:ext cx="364297" cy="114749"/>
          </a:xfrm>
          <a:custGeom>
            <a:avLst/>
            <a:gdLst/>
            <a:ahLst/>
            <a:cxnLst/>
            <a:rect l="l" t="t" r="r" b="b"/>
            <a:pathLst>
              <a:path w="600710" h="189230">
                <a:moveTo>
                  <a:pt x="96977" y="67437"/>
                </a:moveTo>
                <a:lnTo>
                  <a:pt x="91821" y="63373"/>
                </a:lnTo>
                <a:lnTo>
                  <a:pt x="84747" y="59817"/>
                </a:lnTo>
                <a:lnTo>
                  <a:pt x="75819" y="57289"/>
                </a:lnTo>
                <a:lnTo>
                  <a:pt x="65125" y="56324"/>
                </a:lnTo>
                <a:lnTo>
                  <a:pt x="50228" y="58369"/>
                </a:lnTo>
                <a:lnTo>
                  <a:pt x="36372" y="64884"/>
                </a:lnTo>
                <a:lnTo>
                  <a:pt x="26174" y="76466"/>
                </a:lnTo>
                <a:lnTo>
                  <a:pt x="22199" y="93726"/>
                </a:lnTo>
                <a:lnTo>
                  <a:pt x="23114" y="100368"/>
                </a:lnTo>
                <a:lnTo>
                  <a:pt x="25933" y="107492"/>
                </a:lnTo>
                <a:lnTo>
                  <a:pt x="30734" y="115176"/>
                </a:lnTo>
                <a:lnTo>
                  <a:pt x="37630" y="123520"/>
                </a:lnTo>
                <a:lnTo>
                  <a:pt x="44970" y="131597"/>
                </a:lnTo>
                <a:lnTo>
                  <a:pt x="50266" y="138226"/>
                </a:lnTo>
                <a:lnTo>
                  <a:pt x="53454" y="144195"/>
                </a:lnTo>
                <a:lnTo>
                  <a:pt x="54533" y="150304"/>
                </a:lnTo>
                <a:lnTo>
                  <a:pt x="53124" y="158000"/>
                </a:lnTo>
                <a:lnTo>
                  <a:pt x="49149" y="164071"/>
                </a:lnTo>
                <a:lnTo>
                  <a:pt x="42951" y="168059"/>
                </a:lnTo>
                <a:lnTo>
                  <a:pt x="34874" y="169494"/>
                </a:lnTo>
                <a:lnTo>
                  <a:pt x="27254" y="169494"/>
                </a:lnTo>
                <a:lnTo>
                  <a:pt x="12636" y="158394"/>
                </a:lnTo>
                <a:lnTo>
                  <a:pt x="0" y="175564"/>
                </a:lnTo>
                <a:lnTo>
                  <a:pt x="7289" y="180606"/>
                </a:lnTo>
                <a:lnTo>
                  <a:pt x="15557" y="184797"/>
                </a:lnTo>
                <a:lnTo>
                  <a:pt x="25387" y="187642"/>
                </a:lnTo>
                <a:lnTo>
                  <a:pt x="37363" y="188696"/>
                </a:lnTo>
                <a:lnTo>
                  <a:pt x="55664" y="186220"/>
                </a:lnTo>
                <a:lnTo>
                  <a:pt x="70789" y="178943"/>
                </a:lnTo>
                <a:lnTo>
                  <a:pt x="81076" y="167068"/>
                </a:lnTo>
                <a:lnTo>
                  <a:pt x="84874" y="150812"/>
                </a:lnTo>
                <a:lnTo>
                  <a:pt x="83629" y="142100"/>
                </a:lnTo>
                <a:lnTo>
                  <a:pt x="80225" y="133096"/>
                </a:lnTo>
                <a:lnTo>
                  <a:pt x="75158" y="124409"/>
                </a:lnTo>
                <a:lnTo>
                  <a:pt x="68935" y="116700"/>
                </a:lnTo>
                <a:lnTo>
                  <a:pt x="62115" y="109143"/>
                </a:lnTo>
                <a:lnTo>
                  <a:pt x="56946" y="102781"/>
                </a:lnTo>
                <a:lnTo>
                  <a:pt x="53670" y="97142"/>
                </a:lnTo>
                <a:lnTo>
                  <a:pt x="52539" y="91706"/>
                </a:lnTo>
                <a:lnTo>
                  <a:pt x="52539" y="80327"/>
                </a:lnTo>
                <a:lnTo>
                  <a:pt x="61595" y="75031"/>
                </a:lnTo>
                <a:lnTo>
                  <a:pt x="73761" y="75031"/>
                </a:lnTo>
                <a:lnTo>
                  <a:pt x="80314" y="77546"/>
                </a:lnTo>
                <a:lnTo>
                  <a:pt x="86372" y="81076"/>
                </a:lnTo>
                <a:lnTo>
                  <a:pt x="96977" y="67437"/>
                </a:lnTo>
                <a:close/>
              </a:path>
              <a:path w="600710" h="189230">
                <a:moveTo>
                  <a:pt x="240969" y="59334"/>
                </a:moveTo>
                <a:lnTo>
                  <a:pt x="210667" y="59334"/>
                </a:lnTo>
                <a:lnTo>
                  <a:pt x="208622" y="67945"/>
                </a:lnTo>
                <a:lnTo>
                  <a:pt x="205625" y="65252"/>
                </a:lnTo>
                <a:lnTo>
                  <a:pt x="205625" y="86880"/>
                </a:lnTo>
                <a:lnTo>
                  <a:pt x="198323" y="126530"/>
                </a:lnTo>
                <a:lnTo>
                  <a:pt x="187109" y="150952"/>
                </a:lnTo>
                <a:lnTo>
                  <a:pt x="174269" y="163296"/>
                </a:lnTo>
                <a:lnTo>
                  <a:pt x="162140" y="166700"/>
                </a:lnTo>
                <a:lnTo>
                  <a:pt x="154178" y="164795"/>
                </a:lnTo>
                <a:lnTo>
                  <a:pt x="147955" y="159296"/>
                </a:lnTo>
                <a:lnTo>
                  <a:pt x="143891" y="150634"/>
                </a:lnTo>
                <a:lnTo>
                  <a:pt x="142443" y="139166"/>
                </a:lnTo>
                <a:lnTo>
                  <a:pt x="146685" y="110667"/>
                </a:lnTo>
                <a:lnTo>
                  <a:pt x="169722" y="80276"/>
                </a:lnTo>
                <a:lnTo>
                  <a:pt x="205625" y="86880"/>
                </a:lnTo>
                <a:lnTo>
                  <a:pt x="205625" y="65252"/>
                </a:lnTo>
                <a:lnTo>
                  <a:pt x="203060" y="62941"/>
                </a:lnTo>
                <a:lnTo>
                  <a:pt x="195935" y="59296"/>
                </a:lnTo>
                <a:lnTo>
                  <a:pt x="187960" y="57086"/>
                </a:lnTo>
                <a:lnTo>
                  <a:pt x="179832" y="56337"/>
                </a:lnTo>
                <a:lnTo>
                  <a:pt x="152323" y="63995"/>
                </a:lnTo>
                <a:lnTo>
                  <a:pt x="130200" y="83870"/>
                </a:lnTo>
                <a:lnTo>
                  <a:pt x="115468" y="111328"/>
                </a:lnTo>
                <a:lnTo>
                  <a:pt x="110109" y="141706"/>
                </a:lnTo>
                <a:lnTo>
                  <a:pt x="112636" y="160566"/>
                </a:lnTo>
                <a:lnTo>
                  <a:pt x="119875" y="175437"/>
                </a:lnTo>
                <a:lnTo>
                  <a:pt x="131318" y="185191"/>
                </a:lnTo>
                <a:lnTo>
                  <a:pt x="146494" y="188696"/>
                </a:lnTo>
                <a:lnTo>
                  <a:pt x="160020" y="186969"/>
                </a:lnTo>
                <a:lnTo>
                  <a:pt x="171373" y="182829"/>
                </a:lnTo>
                <a:lnTo>
                  <a:pt x="179870" y="177825"/>
                </a:lnTo>
                <a:lnTo>
                  <a:pt x="184848" y="173545"/>
                </a:lnTo>
                <a:lnTo>
                  <a:pt x="190754" y="166700"/>
                </a:lnTo>
                <a:lnTo>
                  <a:pt x="190944" y="166484"/>
                </a:lnTo>
                <a:lnTo>
                  <a:pt x="191414" y="166992"/>
                </a:lnTo>
                <a:lnTo>
                  <a:pt x="187426" y="185686"/>
                </a:lnTo>
                <a:lnTo>
                  <a:pt x="217462" y="185686"/>
                </a:lnTo>
                <a:lnTo>
                  <a:pt x="221030" y="166484"/>
                </a:lnTo>
                <a:lnTo>
                  <a:pt x="237718" y="76784"/>
                </a:lnTo>
                <a:lnTo>
                  <a:pt x="239369" y="67945"/>
                </a:lnTo>
                <a:lnTo>
                  <a:pt x="240969" y="59334"/>
                </a:lnTo>
                <a:close/>
              </a:path>
              <a:path w="600710" h="189230">
                <a:moveTo>
                  <a:pt x="317004" y="0"/>
                </a:moveTo>
                <a:lnTo>
                  <a:pt x="286664" y="0"/>
                </a:lnTo>
                <a:lnTo>
                  <a:pt x="252069" y="185686"/>
                </a:lnTo>
                <a:lnTo>
                  <a:pt x="282397" y="185686"/>
                </a:lnTo>
                <a:lnTo>
                  <a:pt x="317004" y="0"/>
                </a:lnTo>
                <a:close/>
              </a:path>
              <a:path w="600710" h="189230">
                <a:moveTo>
                  <a:pt x="446100" y="59334"/>
                </a:moveTo>
                <a:lnTo>
                  <a:pt x="415747" y="59334"/>
                </a:lnTo>
                <a:lnTo>
                  <a:pt x="408178" y="101523"/>
                </a:lnTo>
                <a:lnTo>
                  <a:pt x="400926" y="126898"/>
                </a:lnTo>
                <a:lnTo>
                  <a:pt x="390271" y="147713"/>
                </a:lnTo>
                <a:lnTo>
                  <a:pt x="378142" y="161798"/>
                </a:lnTo>
                <a:lnTo>
                  <a:pt x="366471" y="166979"/>
                </a:lnTo>
                <a:lnTo>
                  <a:pt x="363220" y="166979"/>
                </a:lnTo>
                <a:lnTo>
                  <a:pt x="354101" y="162915"/>
                </a:lnTo>
                <a:lnTo>
                  <a:pt x="354888" y="149301"/>
                </a:lnTo>
                <a:lnTo>
                  <a:pt x="354888" y="144716"/>
                </a:lnTo>
                <a:lnTo>
                  <a:pt x="355663" y="139166"/>
                </a:lnTo>
                <a:lnTo>
                  <a:pt x="371779" y="59334"/>
                </a:lnTo>
                <a:lnTo>
                  <a:pt x="341744" y="59334"/>
                </a:lnTo>
                <a:lnTo>
                  <a:pt x="326847" y="132118"/>
                </a:lnTo>
                <a:lnTo>
                  <a:pt x="323519" y="159639"/>
                </a:lnTo>
                <a:lnTo>
                  <a:pt x="326034" y="173024"/>
                </a:lnTo>
                <a:lnTo>
                  <a:pt x="332473" y="182029"/>
                </a:lnTo>
                <a:lnTo>
                  <a:pt x="341134" y="187109"/>
                </a:lnTo>
                <a:lnTo>
                  <a:pt x="350354" y="188696"/>
                </a:lnTo>
                <a:lnTo>
                  <a:pt x="361734" y="187426"/>
                </a:lnTo>
                <a:lnTo>
                  <a:pt x="373316" y="182905"/>
                </a:lnTo>
                <a:lnTo>
                  <a:pt x="385267" y="174078"/>
                </a:lnTo>
                <a:lnTo>
                  <a:pt x="397789" y="159893"/>
                </a:lnTo>
                <a:lnTo>
                  <a:pt x="398310" y="160401"/>
                </a:lnTo>
                <a:lnTo>
                  <a:pt x="392518" y="185686"/>
                </a:lnTo>
                <a:lnTo>
                  <a:pt x="422351" y="185686"/>
                </a:lnTo>
                <a:lnTo>
                  <a:pt x="446100" y="59334"/>
                </a:lnTo>
                <a:close/>
              </a:path>
              <a:path w="600710" h="189230">
                <a:moveTo>
                  <a:pt x="600392" y="12"/>
                </a:moveTo>
                <a:lnTo>
                  <a:pt x="570103" y="12"/>
                </a:lnTo>
                <a:lnTo>
                  <a:pt x="556958" y="67945"/>
                </a:lnTo>
                <a:lnTo>
                  <a:pt x="553948" y="65239"/>
                </a:lnTo>
                <a:lnTo>
                  <a:pt x="553948" y="86880"/>
                </a:lnTo>
                <a:lnTo>
                  <a:pt x="546633" y="126530"/>
                </a:lnTo>
                <a:lnTo>
                  <a:pt x="535406" y="150952"/>
                </a:lnTo>
                <a:lnTo>
                  <a:pt x="522592" y="163296"/>
                </a:lnTo>
                <a:lnTo>
                  <a:pt x="510476" y="166712"/>
                </a:lnTo>
                <a:lnTo>
                  <a:pt x="502500" y="164795"/>
                </a:lnTo>
                <a:lnTo>
                  <a:pt x="496265" y="159296"/>
                </a:lnTo>
                <a:lnTo>
                  <a:pt x="492201" y="150622"/>
                </a:lnTo>
                <a:lnTo>
                  <a:pt x="490740" y="139166"/>
                </a:lnTo>
                <a:lnTo>
                  <a:pt x="494982" y="110629"/>
                </a:lnTo>
                <a:lnTo>
                  <a:pt x="518045" y="80073"/>
                </a:lnTo>
                <a:lnTo>
                  <a:pt x="553948" y="86880"/>
                </a:lnTo>
                <a:lnTo>
                  <a:pt x="553948" y="65239"/>
                </a:lnTo>
                <a:lnTo>
                  <a:pt x="551395" y="62941"/>
                </a:lnTo>
                <a:lnTo>
                  <a:pt x="544258" y="59309"/>
                </a:lnTo>
                <a:lnTo>
                  <a:pt x="536282" y="57086"/>
                </a:lnTo>
                <a:lnTo>
                  <a:pt x="528167" y="56337"/>
                </a:lnTo>
                <a:lnTo>
                  <a:pt x="500659" y="63995"/>
                </a:lnTo>
                <a:lnTo>
                  <a:pt x="478536" y="83870"/>
                </a:lnTo>
                <a:lnTo>
                  <a:pt x="463804" y="111315"/>
                </a:lnTo>
                <a:lnTo>
                  <a:pt x="458457" y="141706"/>
                </a:lnTo>
                <a:lnTo>
                  <a:pt x="460971" y="160566"/>
                </a:lnTo>
                <a:lnTo>
                  <a:pt x="468198" y="175437"/>
                </a:lnTo>
                <a:lnTo>
                  <a:pt x="479653" y="185191"/>
                </a:lnTo>
                <a:lnTo>
                  <a:pt x="494830" y="188696"/>
                </a:lnTo>
                <a:lnTo>
                  <a:pt x="508368" y="186969"/>
                </a:lnTo>
                <a:lnTo>
                  <a:pt x="539305" y="166484"/>
                </a:lnTo>
                <a:lnTo>
                  <a:pt x="539775" y="166992"/>
                </a:lnTo>
                <a:lnTo>
                  <a:pt x="535724" y="185674"/>
                </a:lnTo>
                <a:lnTo>
                  <a:pt x="565772" y="185674"/>
                </a:lnTo>
                <a:lnTo>
                  <a:pt x="569353" y="166484"/>
                </a:lnTo>
                <a:lnTo>
                  <a:pt x="586130" y="76530"/>
                </a:lnTo>
                <a:lnTo>
                  <a:pt x="587730" y="67945"/>
                </a:lnTo>
                <a:lnTo>
                  <a:pt x="600392" y="12"/>
                </a:lnTo>
                <a:close/>
              </a:path>
            </a:pathLst>
          </a:custGeom>
          <a:solidFill>
            <a:srgbClr val="888A8D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7926" y="1167100"/>
            <a:ext cx="77368" cy="7843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86924" y="1167094"/>
            <a:ext cx="137555" cy="8026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2738" y="1167095"/>
            <a:ext cx="117652" cy="78442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4004460" y="1167104"/>
            <a:ext cx="320781" cy="80478"/>
          </a:xfrm>
          <a:custGeom>
            <a:avLst/>
            <a:gdLst/>
            <a:ahLst/>
            <a:cxnLst/>
            <a:rect l="l" t="t" r="r" b="b"/>
            <a:pathLst>
              <a:path w="528954" h="132714">
                <a:moveTo>
                  <a:pt x="122567" y="2997"/>
                </a:moveTo>
                <a:lnTo>
                  <a:pt x="92214" y="2997"/>
                </a:lnTo>
                <a:lnTo>
                  <a:pt x="84683" y="45186"/>
                </a:lnTo>
                <a:lnTo>
                  <a:pt x="77381" y="70561"/>
                </a:lnTo>
                <a:lnTo>
                  <a:pt x="66725" y="91376"/>
                </a:lnTo>
                <a:lnTo>
                  <a:pt x="54610" y="105460"/>
                </a:lnTo>
                <a:lnTo>
                  <a:pt x="42976" y="110642"/>
                </a:lnTo>
                <a:lnTo>
                  <a:pt x="39649" y="110642"/>
                </a:lnTo>
                <a:lnTo>
                  <a:pt x="30556" y="106578"/>
                </a:lnTo>
                <a:lnTo>
                  <a:pt x="31381" y="92964"/>
                </a:lnTo>
                <a:lnTo>
                  <a:pt x="31381" y="88379"/>
                </a:lnTo>
                <a:lnTo>
                  <a:pt x="32054" y="82829"/>
                </a:lnTo>
                <a:lnTo>
                  <a:pt x="48247" y="2997"/>
                </a:lnTo>
                <a:lnTo>
                  <a:pt x="18199" y="2997"/>
                </a:lnTo>
                <a:lnTo>
                  <a:pt x="3276" y="75780"/>
                </a:lnTo>
                <a:lnTo>
                  <a:pt x="0" y="103301"/>
                </a:lnTo>
                <a:lnTo>
                  <a:pt x="2514" y="116687"/>
                </a:lnTo>
                <a:lnTo>
                  <a:pt x="8953" y="125691"/>
                </a:lnTo>
                <a:lnTo>
                  <a:pt x="17602" y="130771"/>
                </a:lnTo>
                <a:lnTo>
                  <a:pt x="26797" y="132359"/>
                </a:lnTo>
                <a:lnTo>
                  <a:pt x="38201" y="131089"/>
                </a:lnTo>
                <a:lnTo>
                  <a:pt x="49784" y="126568"/>
                </a:lnTo>
                <a:lnTo>
                  <a:pt x="61747" y="117741"/>
                </a:lnTo>
                <a:lnTo>
                  <a:pt x="74269" y="103555"/>
                </a:lnTo>
                <a:lnTo>
                  <a:pt x="74777" y="104063"/>
                </a:lnTo>
                <a:lnTo>
                  <a:pt x="68948" y="129349"/>
                </a:lnTo>
                <a:lnTo>
                  <a:pt x="98818" y="129349"/>
                </a:lnTo>
                <a:lnTo>
                  <a:pt x="122567" y="2997"/>
                </a:lnTo>
                <a:close/>
              </a:path>
              <a:path w="528954" h="132714">
                <a:moveTo>
                  <a:pt x="244767" y="26250"/>
                </a:moveTo>
                <a:lnTo>
                  <a:pt x="217297" y="622"/>
                </a:lnTo>
                <a:lnTo>
                  <a:pt x="217297" y="22771"/>
                </a:lnTo>
                <a:lnTo>
                  <a:pt x="216725" y="30797"/>
                </a:lnTo>
                <a:lnTo>
                  <a:pt x="212331" y="41846"/>
                </a:lnTo>
                <a:lnTo>
                  <a:pt x="201891" y="50507"/>
                </a:lnTo>
                <a:lnTo>
                  <a:pt x="187185" y="56527"/>
                </a:lnTo>
                <a:lnTo>
                  <a:pt x="170065" y="59613"/>
                </a:lnTo>
                <a:lnTo>
                  <a:pt x="176491" y="43497"/>
                </a:lnTo>
                <a:lnTo>
                  <a:pt x="185039" y="30695"/>
                </a:lnTo>
                <a:lnTo>
                  <a:pt x="194856" y="22237"/>
                </a:lnTo>
                <a:lnTo>
                  <a:pt x="205117" y="19189"/>
                </a:lnTo>
                <a:lnTo>
                  <a:pt x="213233" y="19189"/>
                </a:lnTo>
                <a:lnTo>
                  <a:pt x="217297" y="22771"/>
                </a:lnTo>
                <a:lnTo>
                  <a:pt x="217297" y="622"/>
                </a:lnTo>
                <a:lnTo>
                  <a:pt x="179819" y="7975"/>
                </a:lnTo>
                <a:lnTo>
                  <a:pt x="140296" y="54978"/>
                </a:lnTo>
                <a:lnTo>
                  <a:pt x="135128" y="82829"/>
                </a:lnTo>
                <a:lnTo>
                  <a:pt x="137947" y="103365"/>
                </a:lnTo>
                <a:lnTo>
                  <a:pt x="145910" y="118973"/>
                </a:lnTo>
                <a:lnTo>
                  <a:pt x="158280" y="128892"/>
                </a:lnTo>
                <a:lnTo>
                  <a:pt x="174332" y="132359"/>
                </a:lnTo>
                <a:lnTo>
                  <a:pt x="185762" y="131724"/>
                </a:lnTo>
                <a:lnTo>
                  <a:pt x="199161" y="129197"/>
                </a:lnTo>
                <a:lnTo>
                  <a:pt x="213842" y="123825"/>
                </a:lnTo>
                <a:lnTo>
                  <a:pt x="229146" y="114668"/>
                </a:lnTo>
                <a:lnTo>
                  <a:pt x="226669" y="109867"/>
                </a:lnTo>
                <a:lnTo>
                  <a:pt x="220573" y="98005"/>
                </a:lnTo>
                <a:lnTo>
                  <a:pt x="211823" y="103517"/>
                </a:lnTo>
                <a:lnTo>
                  <a:pt x="203301" y="107264"/>
                </a:lnTo>
                <a:lnTo>
                  <a:pt x="195453" y="109347"/>
                </a:lnTo>
                <a:lnTo>
                  <a:pt x="188683" y="109867"/>
                </a:lnTo>
                <a:lnTo>
                  <a:pt x="175869" y="105968"/>
                </a:lnTo>
                <a:lnTo>
                  <a:pt x="169176" y="97167"/>
                </a:lnTo>
                <a:lnTo>
                  <a:pt x="166878" y="86563"/>
                </a:lnTo>
                <a:lnTo>
                  <a:pt x="167246" y="77279"/>
                </a:lnTo>
                <a:lnTo>
                  <a:pt x="191084" y="73507"/>
                </a:lnTo>
                <a:lnTo>
                  <a:pt x="216420" y="63703"/>
                </a:lnTo>
                <a:lnTo>
                  <a:pt x="221640" y="59613"/>
                </a:lnTo>
                <a:lnTo>
                  <a:pt x="236562" y="47942"/>
                </a:lnTo>
                <a:lnTo>
                  <a:pt x="244767" y="26250"/>
                </a:lnTo>
                <a:close/>
              </a:path>
              <a:path w="528954" h="132714">
                <a:moveTo>
                  <a:pt x="373621" y="8089"/>
                </a:moveTo>
                <a:lnTo>
                  <a:pt x="337489" y="24193"/>
                </a:lnTo>
                <a:lnTo>
                  <a:pt x="311797" y="74701"/>
                </a:lnTo>
                <a:lnTo>
                  <a:pt x="302158" y="95961"/>
                </a:lnTo>
                <a:lnTo>
                  <a:pt x="301599" y="95961"/>
                </a:lnTo>
                <a:lnTo>
                  <a:pt x="300151" y="75133"/>
                </a:lnTo>
                <a:lnTo>
                  <a:pt x="297294" y="50228"/>
                </a:lnTo>
                <a:lnTo>
                  <a:pt x="293763" y="24333"/>
                </a:lnTo>
                <a:lnTo>
                  <a:pt x="290258" y="508"/>
                </a:lnTo>
                <a:lnTo>
                  <a:pt x="258381" y="4546"/>
                </a:lnTo>
                <a:lnTo>
                  <a:pt x="281901" y="129349"/>
                </a:lnTo>
                <a:lnTo>
                  <a:pt x="303110" y="129349"/>
                </a:lnTo>
                <a:lnTo>
                  <a:pt x="373621" y="8089"/>
                </a:lnTo>
                <a:close/>
              </a:path>
              <a:path w="528954" h="132714">
                <a:moveTo>
                  <a:pt x="483209" y="26250"/>
                </a:moveTo>
                <a:lnTo>
                  <a:pt x="455726" y="622"/>
                </a:lnTo>
                <a:lnTo>
                  <a:pt x="455726" y="22771"/>
                </a:lnTo>
                <a:lnTo>
                  <a:pt x="455231" y="30797"/>
                </a:lnTo>
                <a:lnTo>
                  <a:pt x="450811" y="41846"/>
                </a:lnTo>
                <a:lnTo>
                  <a:pt x="440347" y="50507"/>
                </a:lnTo>
                <a:lnTo>
                  <a:pt x="425653" y="56527"/>
                </a:lnTo>
                <a:lnTo>
                  <a:pt x="408482" y="59613"/>
                </a:lnTo>
                <a:lnTo>
                  <a:pt x="414921" y="43497"/>
                </a:lnTo>
                <a:lnTo>
                  <a:pt x="423468" y="30695"/>
                </a:lnTo>
                <a:lnTo>
                  <a:pt x="433324" y="22237"/>
                </a:lnTo>
                <a:lnTo>
                  <a:pt x="443623" y="19189"/>
                </a:lnTo>
                <a:lnTo>
                  <a:pt x="451650" y="19189"/>
                </a:lnTo>
                <a:lnTo>
                  <a:pt x="455726" y="22771"/>
                </a:lnTo>
                <a:lnTo>
                  <a:pt x="455726" y="622"/>
                </a:lnTo>
                <a:lnTo>
                  <a:pt x="418249" y="7975"/>
                </a:lnTo>
                <a:lnTo>
                  <a:pt x="378777" y="54978"/>
                </a:lnTo>
                <a:lnTo>
                  <a:pt x="373621" y="82829"/>
                </a:lnTo>
                <a:lnTo>
                  <a:pt x="376428" y="103365"/>
                </a:lnTo>
                <a:lnTo>
                  <a:pt x="384365" y="118973"/>
                </a:lnTo>
                <a:lnTo>
                  <a:pt x="396709" y="128892"/>
                </a:lnTo>
                <a:lnTo>
                  <a:pt x="412750" y="132359"/>
                </a:lnTo>
                <a:lnTo>
                  <a:pt x="424218" y="131724"/>
                </a:lnTo>
                <a:lnTo>
                  <a:pt x="437629" y="129197"/>
                </a:lnTo>
                <a:lnTo>
                  <a:pt x="452310" y="123825"/>
                </a:lnTo>
                <a:lnTo>
                  <a:pt x="467588" y="114668"/>
                </a:lnTo>
                <a:lnTo>
                  <a:pt x="465112" y="109867"/>
                </a:lnTo>
                <a:lnTo>
                  <a:pt x="458990" y="98005"/>
                </a:lnTo>
                <a:lnTo>
                  <a:pt x="450265" y="103517"/>
                </a:lnTo>
                <a:lnTo>
                  <a:pt x="441756" y="107264"/>
                </a:lnTo>
                <a:lnTo>
                  <a:pt x="433908" y="109347"/>
                </a:lnTo>
                <a:lnTo>
                  <a:pt x="427139" y="109867"/>
                </a:lnTo>
                <a:lnTo>
                  <a:pt x="414299" y="105968"/>
                </a:lnTo>
                <a:lnTo>
                  <a:pt x="407606" y="97167"/>
                </a:lnTo>
                <a:lnTo>
                  <a:pt x="405307" y="86563"/>
                </a:lnTo>
                <a:lnTo>
                  <a:pt x="405676" y="77279"/>
                </a:lnTo>
                <a:lnTo>
                  <a:pt x="429501" y="73507"/>
                </a:lnTo>
                <a:lnTo>
                  <a:pt x="454850" y="63703"/>
                </a:lnTo>
                <a:lnTo>
                  <a:pt x="460082" y="59613"/>
                </a:lnTo>
                <a:lnTo>
                  <a:pt x="474992" y="47942"/>
                </a:lnTo>
                <a:lnTo>
                  <a:pt x="483209" y="26250"/>
                </a:lnTo>
                <a:close/>
              </a:path>
              <a:path w="528954" h="132714">
                <a:moveTo>
                  <a:pt x="528929" y="103301"/>
                </a:moveTo>
                <a:lnTo>
                  <a:pt x="524167" y="94462"/>
                </a:lnTo>
                <a:lnTo>
                  <a:pt x="515061" y="94462"/>
                </a:lnTo>
                <a:lnTo>
                  <a:pt x="507352" y="96126"/>
                </a:lnTo>
                <a:lnTo>
                  <a:pt x="500456" y="100774"/>
                </a:lnTo>
                <a:lnTo>
                  <a:pt x="495503" y="107886"/>
                </a:lnTo>
                <a:lnTo>
                  <a:pt x="493610" y="116928"/>
                </a:lnTo>
                <a:lnTo>
                  <a:pt x="493610" y="123748"/>
                </a:lnTo>
                <a:lnTo>
                  <a:pt x="498881" y="132359"/>
                </a:lnTo>
                <a:lnTo>
                  <a:pt x="508228" y="132359"/>
                </a:lnTo>
                <a:lnTo>
                  <a:pt x="514553" y="131051"/>
                </a:lnTo>
                <a:lnTo>
                  <a:pt x="521322" y="126987"/>
                </a:lnTo>
                <a:lnTo>
                  <a:pt x="526719" y="120002"/>
                </a:lnTo>
                <a:lnTo>
                  <a:pt x="528929" y="109867"/>
                </a:lnTo>
                <a:lnTo>
                  <a:pt x="528929" y="103301"/>
                </a:lnTo>
                <a:close/>
              </a:path>
            </a:pathLst>
          </a:custGeom>
          <a:solidFill>
            <a:srgbClr val="888A8D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809" y="5810850"/>
            <a:ext cx="180118" cy="960888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2298501"/>
            <a:ext cx="5733776" cy="22605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2292" y="32615"/>
            <a:ext cx="8529015" cy="461986"/>
          </a:xfrm>
        </p:spPr>
        <p:txBody>
          <a:bodyPr lIns="0" tIns="0" rIns="0" bIns="0"/>
          <a:lstStyle>
            <a:lvl1pPr>
              <a:defRPr sz="3002" b="1" i="0">
                <a:solidFill>
                  <a:srgbClr val="00FF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3991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6007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1B4B0E-0AA3-FDED-AF3F-83557BA9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77941"/>
            <a:ext cx="2804160" cy="276999"/>
          </a:xfrm>
        </p:spPr>
        <p:txBody>
          <a:bodyPr/>
          <a:lstStyle/>
          <a:p>
            <a:fld id="{999E6696-8E4B-4E32-8407-A55C432693B5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855523-CC4D-FBB9-FD5F-9904C93A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280" y="6377941"/>
            <a:ext cx="3901440" cy="276999"/>
          </a:xfr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7D851-0E38-043F-1BBF-5A32E848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1" y="6377941"/>
            <a:ext cx="2804160" cy="276999"/>
          </a:xfrm>
        </p:spPr>
        <p:txBody>
          <a:bodyPr/>
          <a:lstStyle/>
          <a:p>
            <a:fld id="{2C47FF5D-6A40-43FD-9D93-6BA8E448A9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632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3EE07-9B9E-5074-B52B-BD661D32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FD5D77-595D-F166-136F-BF6F70FA4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A4D366-374C-6201-A866-C5F781EB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92311B-4E8B-6069-409C-0CAC071D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C1B07C-80F7-5001-9DE8-5E232BE0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898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1E677-E260-4A05-0DCB-80CD9CEB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9D0B1B-BA9A-9821-0BD0-94D893EEE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15C8B5-2255-F7AE-4909-C964DBBA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E45C53-3133-69F7-65C4-EA7CBD44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CF6E8-984F-8414-9084-3A814C8E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06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339D2-2D4F-5DBF-201F-19366CD1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D988D7-1319-D551-9919-36A7DB906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B67C93-657E-42EF-907F-CF4D3643E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BE149C-6ADE-BAA6-9CB9-8CE19633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00565D-60D4-47AF-6D83-97ED4CA8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DFBB80-AAB8-0B36-DDF8-3224A519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539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C8857-D7C7-43C3-474F-5735A600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062A09-744D-67B7-A767-385E84BDE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E46BD5-2C92-B1D1-9957-F252786DA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87DCF0-89B8-ECBB-D129-72FDE7763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45DA31-FC8E-5A4F-369C-DF5BC4F00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6446A20-89C9-7250-CE01-3DCFE167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881B16C-703A-249A-32DF-06C467CC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15B563-EDAF-D28C-2E7C-A9B10C76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134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A234B-01CE-B09F-B418-22CCC826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39E4810-D237-EA12-F252-D90945FA3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EA5F6A-CB5B-0845-C983-3F63781CB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78523A-809E-5405-F335-83FF309A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145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6CF617-99A9-32DE-869B-52252990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B5E696-88DC-31F2-640D-CD3B234A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627FF0-CBA3-8891-31D3-94AD3FD4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536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660EE-B71E-BDFB-39E1-D743A1D2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6FE244-538A-2DF8-5F2A-C3601B13E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15A218-9331-A9DA-5E0B-968CB4DED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6CF1B2-E96D-8760-5A18-0DD7E1C5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23FD34-7365-FBA8-4EC2-8723D8B6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99A11F-2415-1315-BA1E-F001BBF9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1532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359BA-7C89-74E2-5239-17536EBF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26818D6-A6DB-F07B-1CF0-2067450AA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D08C29-2890-EA75-0DE1-65CB0DC0B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ED943D-9EF5-1C9C-0283-DA638A11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54DFEF-F8D2-CB63-54FC-80DB4317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2936E2-DE3D-7BCE-F8CB-31632DE9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3029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387833-A042-51E4-2827-8C8F3E831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C849E0-50E8-C0D0-F0AE-C6790D6B4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7E7B43-6BDD-3CBD-80D6-A6F8871F6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E0D0-1DE9-48D8-A205-91427CA4A4A1}" type="datetimeFigureOut">
              <a:rPr lang="es-CO" smtClean="0"/>
              <a:t>1/02/2025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E03904-733A-917A-5D77-EA71ECDF5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C5529F-EC65-4D78-0D2E-3BDA634ED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DB2C2-202B-46CB-8C5D-1C1FE7F81A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305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224365" y="269988"/>
            <a:ext cx="697786" cy="715835"/>
          </a:xfrm>
          <a:custGeom>
            <a:avLst/>
            <a:gdLst/>
            <a:ahLst/>
            <a:cxnLst/>
            <a:rect l="l" t="t" r="r" b="b"/>
            <a:pathLst>
              <a:path w="1150619" h="1180464">
                <a:moveTo>
                  <a:pt x="1150366" y="955548"/>
                </a:moveTo>
                <a:lnTo>
                  <a:pt x="1138796" y="925195"/>
                </a:lnTo>
                <a:lnTo>
                  <a:pt x="1138796" y="949972"/>
                </a:lnTo>
                <a:lnTo>
                  <a:pt x="703211" y="1085316"/>
                </a:lnTo>
                <a:lnTo>
                  <a:pt x="601091" y="1114894"/>
                </a:lnTo>
                <a:lnTo>
                  <a:pt x="473405" y="1149743"/>
                </a:lnTo>
                <a:lnTo>
                  <a:pt x="433984" y="1159281"/>
                </a:lnTo>
                <a:lnTo>
                  <a:pt x="366001" y="1170051"/>
                </a:lnTo>
                <a:lnTo>
                  <a:pt x="336956" y="1171384"/>
                </a:lnTo>
                <a:lnTo>
                  <a:pt x="283972" y="1165199"/>
                </a:lnTo>
                <a:lnTo>
                  <a:pt x="267131" y="1157554"/>
                </a:lnTo>
                <a:lnTo>
                  <a:pt x="261162" y="1148118"/>
                </a:lnTo>
                <a:lnTo>
                  <a:pt x="258038" y="1120444"/>
                </a:lnTo>
                <a:lnTo>
                  <a:pt x="271703" y="1077988"/>
                </a:lnTo>
                <a:lnTo>
                  <a:pt x="317461" y="1017638"/>
                </a:lnTo>
                <a:lnTo>
                  <a:pt x="351282" y="987234"/>
                </a:lnTo>
                <a:lnTo>
                  <a:pt x="396443" y="970864"/>
                </a:lnTo>
                <a:lnTo>
                  <a:pt x="427990" y="964628"/>
                </a:lnTo>
                <a:lnTo>
                  <a:pt x="502119" y="946454"/>
                </a:lnTo>
                <a:lnTo>
                  <a:pt x="629259" y="910285"/>
                </a:lnTo>
                <a:lnTo>
                  <a:pt x="717042" y="883640"/>
                </a:lnTo>
                <a:lnTo>
                  <a:pt x="1070254" y="770064"/>
                </a:lnTo>
                <a:lnTo>
                  <a:pt x="1138796" y="949972"/>
                </a:lnTo>
                <a:lnTo>
                  <a:pt x="1138796" y="925195"/>
                </a:lnTo>
                <a:lnTo>
                  <a:pt x="1079690" y="770064"/>
                </a:lnTo>
                <a:lnTo>
                  <a:pt x="1075524" y="759117"/>
                </a:lnTo>
                <a:lnTo>
                  <a:pt x="714463" y="875195"/>
                </a:lnTo>
                <a:lnTo>
                  <a:pt x="626783" y="901814"/>
                </a:lnTo>
                <a:lnTo>
                  <a:pt x="493598" y="939609"/>
                </a:lnTo>
                <a:lnTo>
                  <a:pt x="431901" y="955090"/>
                </a:lnTo>
                <a:lnTo>
                  <a:pt x="382397" y="963676"/>
                </a:lnTo>
                <a:lnTo>
                  <a:pt x="382231" y="963688"/>
                </a:lnTo>
                <a:lnTo>
                  <a:pt x="391985" y="956259"/>
                </a:lnTo>
                <a:lnTo>
                  <a:pt x="439254" y="924407"/>
                </a:lnTo>
                <a:lnTo>
                  <a:pt x="492785" y="891349"/>
                </a:lnTo>
                <a:lnTo>
                  <a:pt x="552272" y="856805"/>
                </a:lnTo>
                <a:lnTo>
                  <a:pt x="600113" y="829462"/>
                </a:lnTo>
                <a:lnTo>
                  <a:pt x="646709" y="802436"/>
                </a:lnTo>
                <a:lnTo>
                  <a:pt x="692569" y="775411"/>
                </a:lnTo>
                <a:lnTo>
                  <a:pt x="738238" y="748042"/>
                </a:lnTo>
                <a:lnTo>
                  <a:pt x="784263" y="720013"/>
                </a:lnTo>
                <a:lnTo>
                  <a:pt x="831164" y="690981"/>
                </a:lnTo>
                <a:lnTo>
                  <a:pt x="869035" y="664718"/>
                </a:lnTo>
                <a:lnTo>
                  <a:pt x="901293" y="635381"/>
                </a:lnTo>
                <a:lnTo>
                  <a:pt x="925855" y="602513"/>
                </a:lnTo>
                <a:lnTo>
                  <a:pt x="934237" y="581596"/>
                </a:lnTo>
                <a:lnTo>
                  <a:pt x="935482" y="579501"/>
                </a:lnTo>
                <a:lnTo>
                  <a:pt x="935621" y="578154"/>
                </a:lnTo>
                <a:lnTo>
                  <a:pt x="940650" y="565619"/>
                </a:lnTo>
                <a:lnTo>
                  <a:pt x="943584" y="524217"/>
                </a:lnTo>
                <a:lnTo>
                  <a:pt x="932599" y="477824"/>
                </a:lnTo>
                <a:lnTo>
                  <a:pt x="908672" y="419900"/>
                </a:lnTo>
                <a:lnTo>
                  <a:pt x="885393" y="393052"/>
                </a:lnTo>
                <a:lnTo>
                  <a:pt x="848982" y="390512"/>
                </a:lnTo>
                <a:lnTo>
                  <a:pt x="829449" y="395147"/>
                </a:lnTo>
                <a:lnTo>
                  <a:pt x="829449" y="412089"/>
                </a:lnTo>
                <a:lnTo>
                  <a:pt x="828509" y="430542"/>
                </a:lnTo>
                <a:lnTo>
                  <a:pt x="761987" y="484809"/>
                </a:lnTo>
                <a:lnTo>
                  <a:pt x="697560" y="526021"/>
                </a:lnTo>
                <a:lnTo>
                  <a:pt x="656653" y="550710"/>
                </a:lnTo>
                <a:lnTo>
                  <a:pt x="607987" y="579081"/>
                </a:lnTo>
                <a:lnTo>
                  <a:pt x="550113" y="611822"/>
                </a:lnTo>
                <a:lnTo>
                  <a:pt x="481558" y="649630"/>
                </a:lnTo>
                <a:lnTo>
                  <a:pt x="411467" y="689000"/>
                </a:lnTo>
                <a:lnTo>
                  <a:pt x="351942" y="724712"/>
                </a:lnTo>
                <a:lnTo>
                  <a:pt x="338404" y="733488"/>
                </a:lnTo>
                <a:lnTo>
                  <a:pt x="319735" y="738974"/>
                </a:lnTo>
                <a:lnTo>
                  <a:pt x="276872" y="750125"/>
                </a:lnTo>
                <a:lnTo>
                  <a:pt x="238594" y="758024"/>
                </a:lnTo>
                <a:lnTo>
                  <a:pt x="204635" y="762736"/>
                </a:lnTo>
                <a:lnTo>
                  <a:pt x="174752" y="764298"/>
                </a:lnTo>
                <a:lnTo>
                  <a:pt x="126238" y="758545"/>
                </a:lnTo>
                <a:lnTo>
                  <a:pt x="110705" y="751293"/>
                </a:lnTo>
                <a:lnTo>
                  <a:pt x="104686" y="740498"/>
                </a:lnTo>
                <a:lnTo>
                  <a:pt x="101955" y="711568"/>
                </a:lnTo>
                <a:lnTo>
                  <a:pt x="115785" y="668515"/>
                </a:lnTo>
                <a:lnTo>
                  <a:pt x="161569" y="608177"/>
                </a:lnTo>
                <a:lnTo>
                  <a:pt x="195389" y="577773"/>
                </a:lnTo>
                <a:lnTo>
                  <a:pt x="243713" y="565150"/>
                </a:lnTo>
                <a:lnTo>
                  <a:pt x="275221" y="558939"/>
                </a:lnTo>
                <a:lnTo>
                  <a:pt x="349173" y="540829"/>
                </a:lnTo>
                <a:lnTo>
                  <a:pt x="461962" y="508812"/>
                </a:lnTo>
                <a:lnTo>
                  <a:pt x="534670" y="487248"/>
                </a:lnTo>
                <a:lnTo>
                  <a:pt x="611428" y="463575"/>
                </a:lnTo>
                <a:lnTo>
                  <a:pt x="745274" y="421716"/>
                </a:lnTo>
                <a:lnTo>
                  <a:pt x="770204" y="414248"/>
                </a:lnTo>
                <a:lnTo>
                  <a:pt x="786676" y="409803"/>
                </a:lnTo>
                <a:lnTo>
                  <a:pt x="792391" y="408444"/>
                </a:lnTo>
                <a:lnTo>
                  <a:pt x="798347" y="407758"/>
                </a:lnTo>
                <a:lnTo>
                  <a:pt x="804379" y="407758"/>
                </a:lnTo>
                <a:lnTo>
                  <a:pt x="829449" y="412089"/>
                </a:lnTo>
                <a:lnTo>
                  <a:pt x="829449" y="395147"/>
                </a:lnTo>
                <a:lnTo>
                  <a:pt x="809625" y="399834"/>
                </a:lnTo>
                <a:lnTo>
                  <a:pt x="804379" y="398932"/>
                </a:lnTo>
                <a:lnTo>
                  <a:pt x="797648" y="398932"/>
                </a:lnTo>
                <a:lnTo>
                  <a:pt x="743673" y="412978"/>
                </a:lnTo>
                <a:lnTo>
                  <a:pt x="581634" y="463613"/>
                </a:lnTo>
                <a:lnTo>
                  <a:pt x="503859" y="487260"/>
                </a:lnTo>
                <a:lnTo>
                  <a:pt x="430161" y="508838"/>
                </a:lnTo>
                <a:lnTo>
                  <a:pt x="340664" y="533971"/>
                </a:lnTo>
                <a:lnTo>
                  <a:pt x="279095" y="549414"/>
                </a:lnTo>
                <a:lnTo>
                  <a:pt x="229679" y="557987"/>
                </a:lnTo>
                <a:lnTo>
                  <a:pt x="221107" y="558190"/>
                </a:lnTo>
                <a:lnTo>
                  <a:pt x="236093" y="546785"/>
                </a:lnTo>
                <a:lnTo>
                  <a:pt x="283362" y="514934"/>
                </a:lnTo>
                <a:lnTo>
                  <a:pt x="336892" y="481876"/>
                </a:lnTo>
                <a:lnTo>
                  <a:pt x="396379" y="447319"/>
                </a:lnTo>
                <a:lnTo>
                  <a:pt x="485482" y="397205"/>
                </a:lnTo>
                <a:lnTo>
                  <a:pt x="563651" y="356196"/>
                </a:lnTo>
                <a:lnTo>
                  <a:pt x="674522" y="302399"/>
                </a:lnTo>
                <a:lnTo>
                  <a:pt x="861720" y="213969"/>
                </a:lnTo>
                <a:lnTo>
                  <a:pt x="780224" y="0"/>
                </a:lnTo>
                <a:lnTo>
                  <a:pt x="608736" y="89649"/>
                </a:lnTo>
                <a:lnTo>
                  <a:pt x="459460" y="168414"/>
                </a:lnTo>
                <a:lnTo>
                  <a:pt x="325678" y="240182"/>
                </a:lnTo>
                <a:lnTo>
                  <a:pt x="255587" y="279539"/>
                </a:lnTo>
                <a:lnTo>
                  <a:pt x="196062" y="315252"/>
                </a:lnTo>
                <a:lnTo>
                  <a:pt x="146596" y="347306"/>
                </a:lnTo>
                <a:lnTo>
                  <a:pt x="106692" y="375704"/>
                </a:lnTo>
                <a:lnTo>
                  <a:pt x="75831" y="400456"/>
                </a:lnTo>
                <a:lnTo>
                  <a:pt x="39306" y="438988"/>
                </a:lnTo>
                <a:lnTo>
                  <a:pt x="35699" y="445249"/>
                </a:lnTo>
                <a:lnTo>
                  <a:pt x="35585" y="438746"/>
                </a:lnTo>
                <a:lnTo>
                  <a:pt x="27686" y="451815"/>
                </a:lnTo>
                <a:lnTo>
                  <a:pt x="21882" y="463245"/>
                </a:lnTo>
                <a:lnTo>
                  <a:pt x="10401" y="493864"/>
                </a:lnTo>
                <a:lnTo>
                  <a:pt x="1104" y="539927"/>
                </a:lnTo>
                <a:lnTo>
                  <a:pt x="1104" y="540143"/>
                </a:lnTo>
                <a:lnTo>
                  <a:pt x="0" y="545299"/>
                </a:lnTo>
                <a:lnTo>
                  <a:pt x="12" y="595261"/>
                </a:lnTo>
                <a:lnTo>
                  <a:pt x="13576" y="650252"/>
                </a:lnTo>
                <a:lnTo>
                  <a:pt x="35572" y="705485"/>
                </a:lnTo>
                <a:lnTo>
                  <a:pt x="78435" y="750836"/>
                </a:lnTo>
                <a:lnTo>
                  <a:pt x="104762" y="758012"/>
                </a:lnTo>
                <a:lnTo>
                  <a:pt x="123812" y="766940"/>
                </a:lnTo>
                <a:lnTo>
                  <a:pt x="174752" y="773125"/>
                </a:lnTo>
                <a:lnTo>
                  <a:pt x="205244" y="771550"/>
                </a:lnTo>
                <a:lnTo>
                  <a:pt x="239801" y="766775"/>
                </a:lnTo>
                <a:lnTo>
                  <a:pt x="251802" y="764298"/>
                </a:lnTo>
                <a:lnTo>
                  <a:pt x="278688" y="758761"/>
                </a:lnTo>
                <a:lnTo>
                  <a:pt x="313245" y="749782"/>
                </a:lnTo>
                <a:lnTo>
                  <a:pt x="302475" y="756767"/>
                </a:lnTo>
                <a:lnTo>
                  <a:pt x="262585" y="785177"/>
                </a:lnTo>
                <a:lnTo>
                  <a:pt x="231736" y="809929"/>
                </a:lnTo>
                <a:lnTo>
                  <a:pt x="209448" y="831037"/>
                </a:lnTo>
                <a:lnTo>
                  <a:pt x="195199" y="848499"/>
                </a:lnTo>
                <a:lnTo>
                  <a:pt x="191617" y="854722"/>
                </a:lnTo>
                <a:lnTo>
                  <a:pt x="191833" y="848233"/>
                </a:lnTo>
                <a:lnTo>
                  <a:pt x="163893" y="899718"/>
                </a:lnTo>
                <a:lnTo>
                  <a:pt x="152806" y="943838"/>
                </a:lnTo>
                <a:lnTo>
                  <a:pt x="152069" y="1000023"/>
                </a:lnTo>
                <a:lnTo>
                  <a:pt x="170129" y="1065136"/>
                </a:lnTo>
                <a:lnTo>
                  <a:pt x="175895" y="1075867"/>
                </a:lnTo>
                <a:lnTo>
                  <a:pt x="191490" y="1114920"/>
                </a:lnTo>
                <a:lnTo>
                  <a:pt x="209956" y="1144562"/>
                </a:lnTo>
                <a:lnTo>
                  <a:pt x="234848" y="1158773"/>
                </a:lnTo>
                <a:lnTo>
                  <a:pt x="251879" y="1162443"/>
                </a:lnTo>
                <a:lnTo>
                  <a:pt x="253060" y="1163256"/>
                </a:lnTo>
                <a:lnTo>
                  <a:pt x="291452" y="1176108"/>
                </a:lnTo>
                <a:lnTo>
                  <a:pt x="336956" y="1180223"/>
                </a:lnTo>
                <a:lnTo>
                  <a:pt x="366572" y="1178877"/>
                </a:lnTo>
                <a:lnTo>
                  <a:pt x="399402" y="1174788"/>
                </a:lnTo>
                <a:lnTo>
                  <a:pt x="417398" y="1171384"/>
                </a:lnTo>
                <a:lnTo>
                  <a:pt x="435673" y="1167930"/>
                </a:lnTo>
                <a:lnTo>
                  <a:pt x="475640" y="1158278"/>
                </a:lnTo>
                <a:lnTo>
                  <a:pt x="603491" y="1123391"/>
                </a:lnTo>
                <a:lnTo>
                  <a:pt x="705726" y="1093774"/>
                </a:lnTo>
                <a:lnTo>
                  <a:pt x="1150366" y="955548"/>
                </a:lnTo>
                <a:close/>
              </a:path>
            </a:pathLst>
          </a:custGeom>
          <a:solidFill>
            <a:srgbClr val="073B6C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2292" y="32615"/>
            <a:ext cx="8529015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rgbClr val="00FF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96060" y="1841499"/>
            <a:ext cx="686194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1A5BA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80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A52_5D6D12EA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A53_E97FF046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8/10/relationships/comments" Target="../comments/modernComment_7FFFFA59_A82AAD3C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microsoft.com/office/2018/10/relationships/comments" Target="../comments/modernComment_7FFFFA5A_1DB8B378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18/10/relationships/comments" Target="../comments/modernComment_7FFFFA55_42B582A2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chart" Target="../charts/chart2.xml"/><Relationship Id="rId10" Type="http://schemas.openxmlformats.org/officeDocument/2006/relationships/image" Target="../media/image31.png"/><Relationship Id="rId4" Type="http://schemas.openxmlformats.org/officeDocument/2006/relationships/image" Target="../media/image9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microsoft.com/office/2018/10/relationships/comments" Target="../comments/modernComment_7FFFFA56_FFD409EF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A57_86A5264E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A58_32A59C3E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55" name="Rectangle 415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7" name="Rectangle 415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object 2" descr="Icono&#10;&#10;Descripción generada automáticamente">
            <a:extLst>
              <a:ext uri="{FF2B5EF4-FFF2-40B4-BE49-F238E27FC236}">
                <a16:creationId xmlns:a16="http://schemas.microsoft.com/office/drawing/2014/main" id="{8D11A302-4866-7E11-7F55-A37D1D8C9FF9}"/>
              </a:ext>
            </a:extLst>
          </p:cNvPr>
          <p:cNvPicPr/>
          <p:nvPr/>
        </p:nvPicPr>
        <p:blipFill>
          <a:blip r:embed="rId2" cstate="print">
            <a:alphaModFix amt="40000"/>
          </a:blip>
          <a:srcRect l="14562" r="16128"/>
          <a:stretch/>
        </p:blipFill>
        <p:spPr>
          <a:xfrm>
            <a:off x="-170" y="10"/>
            <a:ext cx="8450317" cy="68579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098" name="Picture 2" descr="La ciberseguridad en el sector salud: una tarea pendiente para las  organizaciones en América Latina | El Hospital">
            <a:extLst>
              <a:ext uri="{FF2B5EF4-FFF2-40B4-BE49-F238E27FC236}">
                <a16:creationId xmlns:a16="http://schemas.microsoft.com/office/drawing/2014/main" id="{029A7D4E-C38A-6CF7-FC52-4BC2CCED0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9" r="38074"/>
          <a:stretch/>
        </p:blipFill>
        <p:spPr bwMode="auto">
          <a:xfrm>
            <a:off x="6225997" y="763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diagonales redondeadas 14">
            <a:extLst>
              <a:ext uri="{FF2B5EF4-FFF2-40B4-BE49-F238E27FC236}">
                <a16:creationId xmlns:a16="http://schemas.microsoft.com/office/drawing/2014/main" id="{28162221-94CE-DB7C-8DB4-8F7D3788AD56}"/>
              </a:ext>
            </a:extLst>
          </p:cNvPr>
          <p:cNvSpPr/>
          <p:nvPr/>
        </p:nvSpPr>
        <p:spPr>
          <a:xfrm>
            <a:off x="-512" y="4232835"/>
            <a:ext cx="12120728" cy="924642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rPr>
              <a:t>Protegiendo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i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rPr>
              <a:t>nformación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c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rPr>
              <a:t>rítica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rPr>
              <a:t> 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c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rPr>
              <a:t>onfianza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rPr>
              <a:t> de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rPr>
              <a:t>nuestros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rPr>
              <a:t>pacientes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6529DCCE-65B2-DC23-0E2D-A34AE204BFFE}"/>
              </a:ext>
            </a:extLst>
          </p:cNvPr>
          <p:cNvSpPr/>
          <p:nvPr/>
        </p:nvSpPr>
        <p:spPr>
          <a:xfrm>
            <a:off x="-341" y="2558489"/>
            <a:ext cx="8450317" cy="1814047"/>
          </a:xfrm>
          <a:prstGeom prst="homePlate">
            <a:avLst/>
          </a:prstGeom>
          <a:solidFill>
            <a:srgbClr val="083D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Flecha: pentágono 21">
            <a:extLst>
              <a:ext uri="{FF2B5EF4-FFF2-40B4-BE49-F238E27FC236}">
                <a16:creationId xmlns:a16="http://schemas.microsoft.com/office/drawing/2014/main" id="{73FE11A5-7E74-D920-D23D-02878217DDC8}"/>
              </a:ext>
            </a:extLst>
          </p:cNvPr>
          <p:cNvSpPr/>
          <p:nvPr/>
        </p:nvSpPr>
        <p:spPr>
          <a:xfrm>
            <a:off x="69399" y="2619512"/>
            <a:ext cx="8287201" cy="169200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BAF90037-F0AA-7874-27F3-4099412068C3}"/>
              </a:ext>
            </a:extLst>
          </p:cNvPr>
          <p:cNvSpPr/>
          <p:nvPr/>
        </p:nvSpPr>
        <p:spPr>
          <a:xfrm>
            <a:off x="116087" y="2656374"/>
            <a:ext cx="8177013" cy="1610826"/>
          </a:xfrm>
          <a:prstGeom prst="homePlate">
            <a:avLst/>
          </a:prstGeom>
          <a:solidFill>
            <a:srgbClr val="083D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Ciberseguridad Sector Salud Pilar </a:t>
            </a:r>
          </a:p>
          <a:p>
            <a:pPr algn="ctr"/>
            <a:r>
              <a:rPr lang="es-MX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Estratégico para </a:t>
            </a:r>
            <a:r>
              <a:rPr lang="es-MX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Mediplus</a:t>
            </a:r>
            <a:r>
              <a:rPr lang="es-MX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1F8DC-1077-E76A-9A74-5D96BA5F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ADD5264-0B86-320B-C416-CA6E5E45D1A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 cstate="print"/>
          <a:srcRect r="27898"/>
          <a:stretch/>
        </p:blipFill>
        <p:spPr>
          <a:xfrm>
            <a:off x="16033" y="7677"/>
            <a:ext cx="12191144" cy="68575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4A66EA8-8422-817D-3947-C2798239F2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71" y="277926"/>
            <a:ext cx="5959176" cy="558811"/>
          </a:xfrm>
          <a:prstGeom prst="rect">
            <a:avLst/>
          </a:prstGeom>
        </p:spPr>
        <p:txBody>
          <a:bodyPr vert="horz" wrap="square" lIns="0" tIns="134307" rIns="0" bIns="0" rtlCol="0">
            <a:spAutoFit/>
          </a:bodyPr>
          <a:lstStyle/>
          <a:p>
            <a:pPr marL="7701">
              <a:lnSpc>
                <a:spcPts val="3302"/>
              </a:lnSpc>
              <a:spcBef>
                <a:spcPts val="58"/>
              </a:spcBef>
            </a:pPr>
            <a:r>
              <a:rPr lang="es-ES" dirty="0" err="1"/>
              <a:t>Mediplus</a:t>
            </a:r>
            <a:r>
              <a:rPr lang="es-ES" dirty="0"/>
              <a:t>+</a:t>
            </a:r>
            <a:endParaRPr lang="es-CO" b="0" spc="-6" dirty="0">
              <a:solidFill>
                <a:schemeClr val="bg1"/>
              </a:solidFill>
            </a:endParaRPr>
          </a:p>
        </p:txBody>
      </p:sp>
      <p:sp>
        <p:nvSpPr>
          <p:cNvPr id="11" name="object 26">
            <a:extLst>
              <a:ext uri="{FF2B5EF4-FFF2-40B4-BE49-F238E27FC236}">
                <a16:creationId xmlns:a16="http://schemas.microsoft.com/office/drawing/2014/main" id="{F9BB3ECC-7895-E6D7-92EF-FAAC6FA3319B}"/>
              </a:ext>
            </a:extLst>
          </p:cNvPr>
          <p:cNvSpPr/>
          <p:nvPr/>
        </p:nvSpPr>
        <p:spPr>
          <a:xfrm>
            <a:off x="591749" y="1397544"/>
            <a:ext cx="10847208" cy="432000"/>
          </a:xfrm>
          <a:prstGeom prst="round2DiagRect">
            <a:avLst/>
          </a:prstGeom>
          <a:solidFill>
            <a:srgbClr val="1A5BA4"/>
          </a:solidFill>
        </p:spPr>
        <p:txBody>
          <a:bodyPr wrap="square" lIns="0" tIns="0" rIns="0" bIns="0" rtlCol="0" anchor="ctr"/>
          <a:lstStyle/>
          <a:p>
            <a:pPr algn="ctr" defTabSz="554492"/>
            <a:r>
              <a:rPr lang="es-MX" sz="2000" b="1" i="1" kern="0" spc="-6" dirty="0">
                <a:solidFill>
                  <a:prstClr val="white"/>
                </a:solidFill>
                <a:latin typeface="Arial"/>
                <a:cs typeface="Arial"/>
              </a:rPr>
              <a:t>"La información es el corazón de nuestra operación. ¿Qué tan protegidos estamos?"</a:t>
            </a:r>
          </a:p>
        </p:txBody>
      </p:sp>
      <p:sp>
        <p:nvSpPr>
          <p:cNvPr id="448" name="Rectángulo: esquinas redondeadas 447">
            <a:extLst>
              <a:ext uri="{FF2B5EF4-FFF2-40B4-BE49-F238E27FC236}">
                <a16:creationId xmlns:a16="http://schemas.microsoft.com/office/drawing/2014/main" id="{9DDE61DC-4026-8AC2-20B0-5A9412D4A6F3}"/>
              </a:ext>
            </a:extLst>
          </p:cNvPr>
          <p:cNvSpPr/>
          <p:nvPr/>
        </p:nvSpPr>
        <p:spPr>
          <a:xfrm>
            <a:off x="591750" y="2187014"/>
            <a:ext cx="5255538" cy="2086892"/>
          </a:xfrm>
          <a:prstGeom prst="roundRect">
            <a:avLst>
              <a:gd name="adj" fmla="val 8003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tIns="324000" rtlCol="0" anchor="ctr"/>
          <a:lstStyle/>
          <a:p>
            <a:pPr marL="389717" indent="-285750" algn="just" defTabSz="109152">
              <a:buFont typeface="Wingdings" panose="05000000000000000000" pitchFamily="2" charset="2"/>
              <a:buChar char="Ø"/>
              <a:defRPr/>
            </a:pPr>
            <a:r>
              <a:rPr lang="es-MX" sz="14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En </a:t>
            </a:r>
            <a:r>
              <a:rPr lang="es-MX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2022</a:t>
            </a:r>
            <a:r>
              <a:rPr lang="es-MX" sz="14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, el sector salud a nivel global registró aumento del </a:t>
            </a:r>
            <a:r>
              <a:rPr lang="es-MX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74%</a:t>
            </a:r>
            <a:r>
              <a:rPr lang="es-MX" sz="14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 en ciberataques en comparación con </a:t>
            </a:r>
            <a:r>
              <a:rPr lang="es-MX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2021</a:t>
            </a:r>
            <a:r>
              <a:rPr lang="es-MX" sz="14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. </a:t>
            </a:r>
          </a:p>
          <a:p>
            <a:pPr marL="361950" algn="just" defTabSz="109152">
              <a:defRPr/>
            </a:pPr>
            <a:r>
              <a:rPr lang="es-MX" sz="1400" i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revistahospitalaria.org</a:t>
            </a:r>
            <a:r>
              <a:rPr lang="es-MX" sz="16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 </a:t>
            </a:r>
          </a:p>
          <a:p>
            <a:pPr marL="103967" algn="just" defTabSz="109152"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389717" indent="-285750" algn="just" defTabSz="109152">
              <a:buFont typeface="Wingdings" panose="05000000000000000000" pitchFamily="2" charset="2"/>
              <a:buChar char="Ø"/>
              <a:defRPr/>
            </a:pPr>
            <a:r>
              <a:rPr lang="es-MX" sz="14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Costo promedio de una brecha de datos en el sector salud fue de </a:t>
            </a:r>
            <a:r>
              <a:rPr lang="es-MX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USD 9.23M </a:t>
            </a:r>
            <a:r>
              <a:rPr lang="es-MX" sz="14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en </a:t>
            </a:r>
            <a:r>
              <a:rPr lang="es-MX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2021</a:t>
            </a:r>
            <a:r>
              <a:rPr lang="es-MX" sz="14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. </a:t>
            </a:r>
          </a:p>
          <a:p>
            <a:pPr marL="358775" algn="just" defTabSz="109152">
              <a:defRPr/>
            </a:pPr>
            <a:r>
              <a:rPr lang="es-MX" sz="1200" i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kriptos.io</a:t>
            </a: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</p:txBody>
      </p:sp>
      <p:sp>
        <p:nvSpPr>
          <p:cNvPr id="449" name="Google Shape;78;p15">
            <a:extLst>
              <a:ext uri="{FF2B5EF4-FFF2-40B4-BE49-F238E27FC236}">
                <a16:creationId xmlns:a16="http://schemas.microsoft.com/office/drawing/2014/main" id="{14F6197A-7D3F-9265-D269-50755B22C231}"/>
              </a:ext>
            </a:extLst>
          </p:cNvPr>
          <p:cNvSpPr/>
          <p:nvPr/>
        </p:nvSpPr>
        <p:spPr>
          <a:xfrm>
            <a:off x="5851829" y="2279067"/>
            <a:ext cx="151222" cy="317110"/>
          </a:xfrm>
          <a:custGeom>
            <a:avLst/>
            <a:gdLst/>
            <a:ahLst/>
            <a:cxnLst/>
            <a:rect l="l" t="t" r="r" b="b"/>
            <a:pathLst>
              <a:path w="4644" h="6026" extrusionOk="0">
                <a:moveTo>
                  <a:pt x="0" y="1"/>
                </a:moveTo>
                <a:lnTo>
                  <a:pt x="0" y="6025"/>
                </a:lnTo>
                <a:lnTo>
                  <a:pt x="1643" y="6025"/>
                </a:lnTo>
                <a:cubicBezTo>
                  <a:pt x="3298" y="6025"/>
                  <a:pt x="4643" y="4668"/>
                  <a:pt x="4643" y="3013"/>
                </a:cubicBezTo>
                <a:cubicBezTo>
                  <a:pt x="4643" y="2179"/>
                  <a:pt x="4310" y="1429"/>
                  <a:pt x="3762" y="894"/>
                </a:cubicBezTo>
                <a:cubicBezTo>
                  <a:pt x="3215" y="346"/>
                  <a:pt x="2465" y="1"/>
                  <a:pt x="1643" y="1"/>
                </a:cubicBezTo>
                <a:close/>
              </a:path>
            </a:pathLst>
          </a:custGeom>
          <a:solidFill>
            <a:srgbClr val="083C6E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algn="ctr" defTabSz="554492">
              <a:buClr>
                <a:srgbClr val="000000"/>
              </a:buClr>
            </a:pPr>
            <a:endParaRPr sz="849" kern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0" name="Google Shape;81;p15">
            <a:extLst>
              <a:ext uri="{FF2B5EF4-FFF2-40B4-BE49-F238E27FC236}">
                <a16:creationId xmlns:a16="http://schemas.microsoft.com/office/drawing/2014/main" id="{58FDC635-DDD9-873B-E2D8-29C452A711CF}"/>
              </a:ext>
            </a:extLst>
          </p:cNvPr>
          <p:cNvSpPr/>
          <p:nvPr/>
        </p:nvSpPr>
        <p:spPr>
          <a:xfrm>
            <a:off x="3068659" y="2092691"/>
            <a:ext cx="2934395" cy="456195"/>
          </a:xfrm>
          <a:custGeom>
            <a:avLst/>
            <a:gdLst/>
            <a:ahLst/>
            <a:cxnLst/>
            <a:rect l="l" t="t" r="r" b="b"/>
            <a:pathLst>
              <a:path w="42006" h="8669" extrusionOk="0">
                <a:moveTo>
                  <a:pt x="3001" y="0"/>
                </a:moveTo>
                <a:cubicBezTo>
                  <a:pt x="1465" y="0"/>
                  <a:pt x="191" y="1155"/>
                  <a:pt x="12" y="2655"/>
                </a:cubicBezTo>
                <a:cubicBezTo>
                  <a:pt x="0" y="2775"/>
                  <a:pt x="0" y="2894"/>
                  <a:pt x="0" y="3013"/>
                </a:cubicBezTo>
                <a:cubicBezTo>
                  <a:pt x="0" y="4668"/>
                  <a:pt x="1346" y="6013"/>
                  <a:pt x="3001" y="6013"/>
                </a:cubicBezTo>
                <a:lnTo>
                  <a:pt x="39005" y="6013"/>
                </a:lnTo>
                <a:cubicBezTo>
                  <a:pt x="39827" y="6013"/>
                  <a:pt x="40589" y="6358"/>
                  <a:pt x="41124" y="6894"/>
                </a:cubicBezTo>
                <a:cubicBezTo>
                  <a:pt x="41589" y="7358"/>
                  <a:pt x="41898" y="7978"/>
                  <a:pt x="41982" y="8668"/>
                </a:cubicBezTo>
                <a:lnTo>
                  <a:pt x="42005" y="8311"/>
                </a:lnTo>
                <a:lnTo>
                  <a:pt x="42005" y="3013"/>
                </a:lnTo>
                <a:cubicBezTo>
                  <a:pt x="42005" y="2179"/>
                  <a:pt x="41672" y="1429"/>
                  <a:pt x="41124" y="881"/>
                </a:cubicBezTo>
                <a:cubicBezTo>
                  <a:pt x="40589" y="346"/>
                  <a:pt x="39827" y="0"/>
                  <a:pt x="39005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algn="ctr" defTabSz="554492">
              <a:buClr>
                <a:srgbClr val="000000"/>
              </a:buClr>
            </a:pPr>
            <a:endParaRPr sz="849" kern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1" name="Google Shape;82;p15">
            <a:extLst>
              <a:ext uri="{FF2B5EF4-FFF2-40B4-BE49-F238E27FC236}">
                <a16:creationId xmlns:a16="http://schemas.microsoft.com/office/drawing/2014/main" id="{75ED68CA-3762-0C51-B053-9902EC2113C5}"/>
              </a:ext>
            </a:extLst>
          </p:cNvPr>
          <p:cNvSpPr/>
          <p:nvPr/>
        </p:nvSpPr>
        <p:spPr>
          <a:xfrm>
            <a:off x="3068659" y="2055066"/>
            <a:ext cx="2934395" cy="474981"/>
          </a:xfrm>
          <a:custGeom>
            <a:avLst/>
            <a:gdLst/>
            <a:ahLst/>
            <a:cxnLst/>
            <a:rect l="l" t="t" r="r" b="b"/>
            <a:pathLst>
              <a:path w="42006" h="9026" extrusionOk="0">
                <a:moveTo>
                  <a:pt x="3001" y="1"/>
                </a:moveTo>
                <a:cubicBezTo>
                  <a:pt x="1346" y="1"/>
                  <a:pt x="0" y="1346"/>
                  <a:pt x="0" y="3013"/>
                </a:cubicBezTo>
                <a:cubicBezTo>
                  <a:pt x="0" y="4668"/>
                  <a:pt x="1346" y="6014"/>
                  <a:pt x="3001" y="6014"/>
                </a:cubicBezTo>
                <a:lnTo>
                  <a:pt x="39005" y="6014"/>
                </a:lnTo>
                <a:cubicBezTo>
                  <a:pt x="39827" y="6014"/>
                  <a:pt x="40577" y="6359"/>
                  <a:pt x="41124" y="6907"/>
                </a:cubicBezTo>
                <a:cubicBezTo>
                  <a:pt x="41672" y="7442"/>
                  <a:pt x="42005" y="8192"/>
                  <a:pt x="42005" y="9026"/>
                </a:cubicBezTo>
                <a:lnTo>
                  <a:pt x="42005" y="3013"/>
                </a:lnTo>
                <a:cubicBezTo>
                  <a:pt x="42005" y="2180"/>
                  <a:pt x="41672" y="1430"/>
                  <a:pt x="41124" y="882"/>
                </a:cubicBezTo>
                <a:cubicBezTo>
                  <a:pt x="40577" y="346"/>
                  <a:pt x="39827" y="1"/>
                  <a:pt x="39005" y="1"/>
                </a:cubicBezTo>
                <a:close/>
              </a:path>
            </a:pathLst>
          </a:custGeom>
          <a:solidFill>
            <a:srgbClr val="1A5AA4"/>
          </a:solidFill>
          <a:ln>
            <a:noFill/>
          </a:ln>
        </p:spPr>
        <p:txBody>
          <a:bodyPr spcFirstLastPara="1" wrap="square" lIns="55440" tIns="55440" rIns="55440" bIns="55440" anchor="t" anchorCtr="0">
            <a:noAutofit/>
          </a:bodyPr>
          <a:lstStyle/>
          <a:p>
            <a:pPr algn="ctr" defTabSz="554492">
              <a:buClr>
                <a:srgbClr val="000000"/>
              </a:buClr>
            </a:pPr>
            <a:r>
              <a:rPr lang="es-CO" sz="1455" b="1" kern="0" dirty="0">
                <a:solidFill>
                  <a:prstClr val="white"/>
                </a:solidFill>
                <a:latin typeface="Fira Sans Extra Condensed Medium"/>
                <a:sym typeface="Fira Sans Extra Condensed Medium"/>
              </a:rPr>
              <a:t>Financiero y prestación de servicio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846D6A2-BFF5-EB20-D0E9-68B07642E7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689167"/>
              </p:ext>
            </p:extLst>
          </p:nvPr>
        </p:nvGraphicFramePr>
        <p:xfrm>
          <a:off x="6377692" y="2055066"/>
          <a:ext cx="5079701" cy="3738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85D73674-916A-8F48-CEEC-770A2B16435B}"/>
              </a:ext>
            </a:extLst>
          </p:cNvPr>
          <p:cNvSpPr txBox="1"/>
          <p:nvPr/>
        </p:nvSpPr>
        <p:spPr>
          <a:xfrm>
            <a:off x="1499643" y="4591792"/>
            <a:ext cx="3420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Crecimiento ciberataques en salud (2023-2024)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F49E2F6-5BC9-740B-6332-018F4D9B170A}"/>
              </a:ext>
            </a:extLst>
          </p:cNvPr>
          <p:cNvSpPr txBox="1"/>
          <p:nvPr/>
        </p:nvSpPr>
        <p:spPr>
          <a:xfrm>
            <a:off x="31565" y="4470452"/>
            <a:ext cx="151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55%</a:t>
            </a:r>
            <a:endParaRPr lang="es-CO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A4DDB0B-6637-C321-6746-FC1BE5B92DFC}"/>
              </a:ext>
            </a:extLst>
          </p:cNvPr>
          <p:cNvSpPr txBox="1"/>
          <p:nvPr/>
        </p:nvSpPr>
        <p:spPr>
          <a:xfrm>
            <a:off x="-254293" y="4781299"/>
            <a:ext cx="176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2000" b="1" kern="0" dirty="0">
                <a:solidFill>
                  <a:srgbClr val="073B6C"/>
                </a:solidFill>
                <a:latin typeface="Arial"/>
                <a:cs typeface="Arial"/>
              </a:rPr>
              <a:t>10,9 M</a:t>
            </a:r>
            <a:endParaRPr lang="es-CO" sz="2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B42AA9-C03F-FC37-8A68-072253FB74D0}"/>
              </a:ext>
            </a:extLst>
          </p:cNvPr>
          <p:cNvSpPr txBox="1"/>
          <p:nvPr/>
        </p:nvSpPr>
        <p:spPr>
          <a:xfrm>
            <a:off x="1500168" y="4850959"/>
            <a:ext cx="3420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Costo promedio de una brecha datos salud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F23C69-8FB0-8240-35E6-777FC7BC38C7}"/>
              </a:ext>
            </a:extLst>
          </p:cNvPr>
          <p:cNvSpPr txBox="1"/>
          <p:nvPr/>
        </p:nvSpPr>
        <p:spPr>
          <a:xfrm>
            <a:off x="455643" y="5095776"/>
            <a:ext cx="10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2000" b="1" kern="0" dirty="0">
                <a:solidFill>
                  <a:srgbClr val="073B6C"/>
                </a:solidFill>
                <a:latin typeface="Arial"/>
                <a:cs typeface="Arial"/>
              </a:rPr>
              <a:t>329</a:t>
            </a:r>
            <a:endParaRPr lang="es-CO" sz="2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3EA1370-4CB7-B9AD-731A-0C730DD004FC}"/>
              </a:ext>
            </a:extLst>
          </p:cNvPr>
          <p:cNvSpPr txBox="1"/>
          <p:nvPr/>
        </p:nvSpPr>
        <p:spPr>
          <a:xfrm>
            <a:off x="1500168" y="5142787"/>
            <a:ext cx="3844869" cy="29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CO" sz="12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Tiempo promedio detección de un ataque en salud (Días)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B818743-583A-604E-45DC-1C9A92947B5D}"/>
              </a:ext>
            </a:extLst>
          </p:cNvPr>
          <p:cNvSpPr txBox="1"/>
          <p:nvPr/>
        </p:nvSpPr>
        <p:spPr>
          <a:xfrm>
            <a:off x="308484" y="5393921"/>
            <a:ext cx="122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2000" b="1" kern="0" dirty="0">
                <a:solidFill>
                  <a:srgbClr val="073B6C"/>
                </a:solidFill>
                <a:latin typeface="Arial"/>
                <a:cs typeface="Arial"/>
              </a:rPr>
              <a:t>74%</a:t>
            </a:r>
            <a:endParaRPr lang="es-CO" sz="2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4EE88AC-4D25-EA24-3B8C-5AF0E6D6FB17}"/>
              </a:ext>
            </a:extLst>
          </p:cNvPr>
          <p:cNvSpPr txBox="1"/>
          <p:nvPr/>
        </p:nvSpPr>
        <p:spPr>
          <a:xfrm>
            <a:off x="1499643" y="5433545"/>
            <a:ext cx="4980337" cy="29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CO" sz="12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Organizaciones salud han sido atacadas</a:t>
            </a:r>
            <a:r>
              <a:rPr lang="es-CO" sz="12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 (</a:t>
            </a:r>
            <a:r>
              <a:rPr lang="es-CO" sz="1200" b="1" kern="0" spc="-3" dirty="0" err="1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Ransomware</a:t>
            </a:r>
            <a:r>
              <a:rPr lang="es-CO" sz="12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 en hospitales)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6620BB84-1466-941F-3E4A-0272E86F1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611959"/>
              </p:ext>
            </p:extLst>
          </p:nvPr>
        </p:nvGraphicFramePr>
        <p:xfrm>
          <a:off x="578810" y="5946243"/>
          <a:ext cx="2447357" cy="606060"/>
        </p:xfrm>
        <a:graphic>
          <a:graphicData uri="http://schemas.openxmlformats.org/drawingml/2006/table">
            <a:tbl>
              <a:tblPr firstRow="1" firstCol="1" bandRow="1"/>
              <a:tblGrid>
                <a:gridCol w="2447357">
                  <a:extLst>
                    <a:ext uri="{9D8B030D-6E8A-4147-A177-3AD203B41FA5}">
                      <a16:colId xmlns:a16="http://schemas.microsoft.com/office/drawing/2014/main" val="4129527356"/>
                    </a:ext>
                  </a:extLst>
                </a:gridCol>
              </a:tblGrid>
              <a:tr h="78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IBM Security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Report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2024</a:t>
                      </a:r>
                    </a:p>
                  </a:txBody>
                  <a:tcPr marL="1526" marR="1526" marT="1526" marB="1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688890"/>
                  </a:ext>
                </a:extLst>
              </a:tr>
              <a:tr h="78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IBM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Cost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of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a Data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Breach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Report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2023</a:t>
                      </a:r>
                    </a:p>
                  </a:txBody>
                  <a:tcPr marL="1526" marR="1526" marT="1526" marB="1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211821"/>
                  </a:ext>
                </a:extLst>
              </a:tr>
              <a:tr h="78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Verizon Data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Breach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Investigations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Report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2023</a:t>
                      </a:r>
                    </a:p>
                  </a:txBody>
                  <a:tcPr marL="1526" marR="1526" marT="1526" marB="1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782282"/>
                  </a:ext>
                </a:extLst>
              </a:tr>
              <a:tr h="426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Sophos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State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of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Ransomware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in </a:t>
                      </a:r>
                      <a:r>
                        <a:rPr lang="es-CO" sz="900" kern="0" spc="-3" dirty="0" err="1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Healthcare</a:t>
                      </a:r>
                      <a:r>
                        <a:rPr lang="es-CO" sz="900" kern="0" spc="-3" dirty="0">
                          <a:solidFill>
                            <a:srgbClr val="001F5F"/>
                          </a:solidFill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2023</a:t>
                      </a:r>
                    </a:p>
                  </a:txBody>
                  <a:tcPr marL="1526" marR="1526" marT="1526" marB="15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492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293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9DE0C-9EF8-7862-BA23-ED282980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9A3FB849-8920-C32C-A79D-5CA8DB734D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 cstate="print"/>
          <a:srcRect r="27898"/>
          <a:stretch/>
        </p:blipFill>
        <p:spPr>
          <a:xfrm>
            <a:off x="16033" y="7677"/>
            <a:ext cx="12191144" cy="68575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5C13DE6-FBB7-C870-EDEA-2CCC2C996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29" y="60076"/>
            <a:ext cx="5959176" cy="982004"/>
          </a:xfrm>
          <a:prstGeom prst="rect">
            <a:avLst/>
          </a:prstGeom>
        </p:spPr>
        <p:txBody>
          <a:bodyPr vert="horz" wrap="square" lIns="0" tIns="134307" rIns="0" bIns="0" rtlCol="0">
            <a:spAutoFit/>
          </a:bodyPr>
          <a:lstStyle/>
          <a:p>
            <a:pPr marL="7701">
              <a:lnSpc>
                <a:spcPts val="3302"/>
              </a:lnSpc>
              <a:spcBef>
                <a:spcPts val="58"/>
              </a:spcBef>
            </a:pPr>
            <a:r>
              <a:rPr lang="es-ES" dirty="0">
                <a:solidFill>
                  <a:schemeClr val="bg1"/>
                </a:solidFill>
              </a:rPr>
              <a:t>Contexto Actual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dirty="0"/>
              <a:t>Riesgos Sector Salud</a:t>
            </a:r>
            <a:endParaRPr lang="es-CO" b="0" spc="-6" dirty="0">
              <a:solidFill>
                <a:schemeClr val="bg1"/>
              </a:solidFill>
            </a:endParaRPr>
          </a:p>
        </p:txBody>
      </p:sp>
      <p:sp>
        <p:nvSpPr>
          <p:cNvPr id="448" name="Rectángulo: esquinas redondeadas 447">
            <a:extLst>
              <a:ext uri="{FF2B5EF4-FFF2-40B4-BE49-F238E27FC236}">
                <a16:creationId xmlns:a16="http://schemas.microsoft.com/office/drawing/2014/main" id="{BE049472-302A-8397-727E-4261BCE009EB}"/>
              </a:ext>
            </a:extLst>
          </p:cNvPr>
          <p:cNvSpPr/>
          <p:nvPr/>
        </p:nvSpPr>
        <p:spPr>
          <a:xfrm>
            <a:off x="7630836" y="1754810"/>
            <a:ext cx="4084104" cy="4363442"/>
          </a:xfrm>
          <a:prstGeom prst="roundRect">
            <a:avLst>
              <a:gd name="adj" fmla="val 8003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389717" marR="0" lvl="0" indent="-28575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Robo y venta datos médicos:</a:t>
            </a:r>
          </a:p>
          <a:p>
            <a:pPr marL="354013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14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Los datos médicos son entre 10 y 20 veces más lucrativos que los detalles tarjetas de crédito o bancarios. </a:t>
            </a:r>
          </a:p>
          <a:p>
            <a:pPr marL="354013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10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kriptos.io</a:t>
            </a:r>
          </a:p>
          <a:p>
            <a:pPr marL="389717" marR="0" lvl="0" indent="-28575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389717" marR="0" lvl="0" indent="-28575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Vulnerabilidad sistemas atención y facturación:   </a:t>
            </a:r>
            <a:r>
              <a:rPr kumimoji="0" lang="es-MX" sz="14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54% de ataques ciberseguridad en salud son ataques </a:t>
            </a:r>
            <a:r>
              <a:rPr kumimoji="0" lang="es-MX" sz="1400" b="0" i="0" u="none" strike="noStrike" kern="0" cap="none" spc="-3" normalizeH="0" baseline="0" noProof="0" dirty="0" err="1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ransomware</a:t>
            </a:r>
            <a:r>
              <a:rPr kumimoji="0" lang="es-MX" sz="14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. </a:t>
            </a:r>
          </a:p>
          <a:p>
            <a:pPr marL="354013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10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s2grupo.es</a:t>
            </a:r>
          </a:p>
          <a:p>
            <a:pPr marL="389717" marR="0" lvl="0" indent="-28575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389717" marR="0" lvl="0" indent="-28575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Cumplimiento normativo insuficiente</a:t>
            </a:r>
            <a:r>
              <a:rPr kumimoji="0" lang="es-MX" sz="14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: </a:t>
            </a:r>
          </a:p>
          <a:p>
            <a:pPr marL="354013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14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 </a:t>
            </a:r>
            <a:r>
              <a:rPr kumimoji="0" lang="es-MX" sz="14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38% de  instituciones cumplen ISO 27001.</a:t>
            </a:r>
          </a:p>
          <a:p>
            <a:pPr marL="389717" marR="0" lvl="0" indent="-28575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s-MX" sz="1400" b="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389717" marR="0" lvl="0" indent="-28575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Responsabilidad legal por fuga información: </a:t>
            </a:r>
            <a:r>
              <a:rPr kumimoji="0" lang="es-MX" sz="14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Multas por incumplimiento pueden alcanzar los $500M en Colombia.</a:t>
            </a:r>
          </a:p>
        </p:txBody>
      </p:sp>
      <p:sp>
        <p:nvSpPr>
          <p:cNvPr id="449" name="Google Shape;78;p15">
            <a:extLst>
              <a:ext uri="{FF2B5EF4-FFF2-40B4-BE49-F238E27FC236}">
                <a16:creationId xmlns:a16="http://schemas.microsoft.com/office/drawing/2014/main" id="{BDF91EF6-FC59-E934-B104-7E475E85E3BC}"/>
              </a:ext>
            </a:extLst>
          </p:cNvPr>
          <p:cNvSpPr/>
          <p:nvPr/>
        </p:nvSpPr>
        <p:spPr>
          <a:xfrm>
            <a:off x="11719482" y="1846864"/>
            <a:ext cx="151222" cy="317110"/>
          </a:xfrm>
          <a:custGeom>
            <a:avLst/>
            <a:gdLst/>
            <a:ahLst/>
            <a:cxnLst/>
            <a:rect l="l" t="t" r="r" b="b"/>
            <a:pathLst>
              <a:path w="4644" h="6026" extrusionOk="0">
                <a:moveTo>
                  <a:pt x="0" y="1"/>
                </a:moveTo>
                <a:lnTo>
                  <a:pt x="0" y="6025"/>
                </a:lnTo>
                <a:lnTo>
                  <a:pt x="1643" y="6025"/>
                </a:lnTo>
                <a:cubicBezTo>
                  <a:pt x="3298" y="6025"/>
                  <a:pt x="4643" y="4668"/>
                  <a:pt x="4643" y="3013"/>
                </a:cubicBezTo>
                <a:cubicBezTo>
                  <a:pt x="4643" y="2179"/>
                  <a:pt x="4310" y="1429"/>
                  <a:pt x="3762" y="894"/>
                </a:cubicBezTo>
                <a:cubicBezTo>
                  <a:pt x="3215" y="346"/>
                  <a:pt x="2465" y="1"/>
                  <a:pt x="1643" y="1"/>
                </a:cubicBezTo>
                <a:close/>
              </a:path>
            </a:pathLst>
          </a:custGeom>
          <a:solidFill>
            <a:srgbClr val="083C6E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0" name="Google Shape;81;p15">
            <a:extLst>
              <a:ext uri="{FF2B5EF4-FFF2-40B4-BE49-F238E27FC236}">
                <a16:creationId xmlns:a16="http://schemas.microsoft.com/office/drawing/2014/main" id="{79E266A9-0B46-EA35-FDFF-5D6591BE5F52}"/>
              </a:ext>
            </a:extLst>
          </p:cNvPr>
          <p:cNvSpPr/>
          <p:nvPr/>
        </p:nvSpPr>
        <p:spPr>
          <a:xfrm>
            <a:off x="8936312" y="1660488"/>
            <a:ext cx="2934395" cy="456195"/>
          </a:xfrm>
          <a:custGeom>
            <a:avLst/>
            <a:gdLst/>
            <a:ahLst/>
            <a:cxnLst/>
            <a:rect l="l" t="t" r="r" b="b"/>
            <a:pathLst>
              <a:path w="42006" h="8669" extrusionOk="0">
                <a:moveTo>
                  <a:pt x="3001" y="0"/>
                </a:moveTo>
                <a:cubicBezTo>
                  <a:pt x="1465" y="0"/>
                  <a:pt x="191" y="1155"/>
                  <a:pt x="12" y="2655"/>
                </a:cubicBezTo>
                <a:cubicBezTo>
                  <a:pt x="0" y="2775"/>
                  <a:pt x="0" y="2894"/>
                  <a:pt x="0" y="3013"/>
                </a:cubicBezTo>
                <a:cubicBezTo>
                  <a:pt x="0" y="4668"/>
                  <a:pt x="1346" y="6013"/>
                  <a:pt x="3001" y="6013"/>
                </a:cubicBezTo>
                <a:lnTo>
                  <a:pt x="39005" y="6013"/>
                </a:lnTo>
                <a:cubicBezTo>
                  <a:pt x="39827" y="6013"/>
                  <a:pt x="40589" y="6358"/>
                  <a:pt x="41124" y="6894"/>
                </a:cubicBezTo>
                <a:cubicBezTo>
                  <a:pt x="41589" y="7358"/>
                  <a:pt x="41898" y="7978"/>
                  <a:pt x="41982" y="8668"/>
                </a:cubicBezTo>
                <a:lnTo>
                  <a:pt x="42005" y="8311"/>
                </a:lnTo>
                <a:lnTo>
                  <a:pt x="42005" y="3013"/>
                </a:lnTo>
                <a:cubicBezTo>
                  <a:pt x="42005" y="2179"/>
                  <a:pt x="41672" y="1429"/>
                  <a:pt x="41124" y="881"/>
                </a:cubicBezTo>
                <a:cubicBezTo>
                  <a:pt x="40589" y="346"/>
                  <a:pt x="39827" y="0"/>
                  <a:pt x="39005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1" name="Google Shape;82;p15">
            <a:extLst>
              <a:ext uri="{FF2B5EF4-FFF2-40B4-BE49-F238E27FC236}">
                <a16:creationId xmlns:a16="http://schemas.microsoft.com/office/drawing/2014/main" id="{E9C13DCD-65F3-BED6-C10F-5717F82BF6C5}"/>
              </a:ext>
            </a:extLst>
          </p:cNvPr>
          <p:cNvSpPr/>
          <p:nvPr/>
        </p:nvSpPr>
        <p:spPr>
          <a:xfrm>
            <a:off x="8936312" y="1622863"/>
            <a:ext cx="2934395" cy="474981"/>
          </a:xfrm>
          <a:custGeom>
            <a:avLst/>
            <a:gdLst/>
            <a:ahLst/>
            <a:cxnLst/>
            <a:rect l="l" t="t" r="r" b="b"/>
            <a:pathLst>
              <a:path w="42006" h="9026" extrusionOk="0">
                <a:moveTo>
                  <a:pt x="3001" y="1"/>
                </a:moveTo>
                <a:cubicBezTo>
                  <a:pt x="1346" y="1"/>
                  <a:pt x="0" y="1346"/>
                  <a:pt x="0" y="3013"/>
                </a:cubicBezTo>
                <a:cubicBezTo>
                  <a:pt x="0" y="4668"/>
                  <a:pt x="1346" y="6014"/>
                  <a:pt x="3001" y="6014"/>
                </a:cubicBezTo>
                <a:lnTo>
                  <a:pt x="39005" y="6014"/>
                </a:lnTo>
                <a:cubicBezTo>
                  <a:pt x="39827" y="6014"/>
                  <a:pt x="40577" y="6359"/>
                  <a:pt x="41124" y="6907"/>
                </a:cubicBezTo>
                <a:cubicBezTo>
                  <a:pt x="41672" y="7442"/>
                  <a:pt x="42005" y="8192"/>
                  <a:pt x="42005" y="9026"/>
                </a:cubicBezTo>
                <a:lnTo>
                  <a:pt x="42005" y="3013"/>
                </a:lnTo>
                <a:cubicBezTo>
                  <a:pt x="42005" y="2180"/>
                  <a:pt x="41672" y="1430"/>
                  <a:pt x="41124" y="882"/>
                </a:cubicBezTo>
                <a:cubicBezTo>
                  <a:pt x="40577" y="346"/>
                  <a:pt x="39827" y="1"/>
                  <a:pt x="39005" y="1"/>
                </a:cubicBezTo>
                <a:close/>
              </a:path>
            </a:pathLst>
          </a:custGeom>
          <a:solidFill>
            <a:srgbClr val="1A5AA4"/>
          </a:solidFill>
          <a:ln>
            <a:noFill/>
          </a:ln>
        </p:spPr>
        <p:txBody>
          <a:bodyPr spcFirstLastPara="1" wrap="square" lIns="55440" tIns="55440" rIns="55440" bIns="55440" anchor="t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CO" sz="145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+mn-ea"/>
                <a:cs typeface="+mn-cs"/>
                <a:sym typeface="Fira Sans Extra Condensed Medium"/>
              </a:rPr>
              <a:t>Mapa de Riesgos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E61B81-A664-CEEB-8D2C-F5C56587CFB7}"/>
              </a:ext>
            </a:extLst>
          </p:cNvPr>
          <p:cNvSpPr txBox="1"/>
          <p:nvPr/>
        </p:nvSpPr>
        <p:spPr>
          <a:xfrm>
            <a:off x="4520719" y="2019127"/>
            <a:ext cx="3420000" cy="29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kumimoji="0" lang="es-CO" sz="1200" b="0" i="0" u="none" strike="noStrike" kern="0" cap="none" spc="-3" normalizeH="0" baseline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Robo datos médicos en la </a:t>
            </a:r>
            <a:r>
              <a:rPr kumimoji="0" lang="es-CO" sz="1200" b="0" i="0" u="none" strike="noStrike" kern="0" cap="none" spc="-3" normalizeH="0" baseline="0" dirty="0" err="1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dark</a:t>
            </a:r>
            <a:r>
              <a:rPr kumimoji="0" lang="es-CO" sz="1200" b="0" i="0" u="none" strike="noStrike" kern="0" cap="none" spc="-3" normalizeH="0" baseline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 web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42D9FA-E75F-D122-5413-D30F9C6751CF}"/>
              </a:ext>
            </a:extLst>
          </p:cNvPr>
          <p:cNvSpPr txBox="1"/>
          <p:nvPr/>
        </p:nvSpPr>
        <p:spPr>
          <a:xfrm>
            <a:off x="-68951" y="1527613"/>
            <a:ext cx="22959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8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USD $25M</a:t>
            </a:r>
            <a:r>
              <a: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algn="ctr"/>
            <a:r>
              <a:rPr kumimoji="0" lang="es-MX" sz="1400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expediente Clínico Pacientes</a:t>
            </a:r>
            <a:endParaRPr lang="es-CO" sz="1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17A27AB-EA27-796C-BFA5-DD43579B5BE9}"/>
              </a:ext>
            </a:extLst>
          </p:cNvPr>
          <p:cNvSpPr txBox="1"/>
          <p:nvPr/>
        </p:nvSpPr>
        <p:spPr>
          <a:xfrm>
            <a:off x="2805897" y="1516988"/>
            <a:ext cx="1940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8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USD $5M</a:t>
            </a:r>
            <a:r>
              <a: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algn="ctr"/>
            <a:r>
              <a:rPr kumimoji="0" lang="es-MX" sz="1400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Tarjeta Crédito</a:t>
            </a:r>
            <a:endParaRPr lang="es-CO" sz="1400" dirty="0"/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8565EF24-73E6-1C86-9487-9F919F1EB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140905"/>
              </p:ext>
            </p:extLst>
          </p:nvPr>
        </p:nvGraphicFramePr>
        <p:xfrm>
          <a:off x="739042" y="6185073"/>
          <a:ext cx="2720495" cy="603868"/>
        </p:xfrm>
        <a:graphic>
          <a:graphicData uri="http://schemas.openxmlformats.org/drawingml/2006/table">
            <a:tbl>
              <a:tblPr firstRow="1" firstCol="1" bandRow="1"/>
              <a:tblGrid>
                <a:gridCol w="2720495">
                  <a:extLst>
                    <a:ext uri="{9D8B030D-6E8A-4147-A177-3AD203B41FA5}">
                      <a16:colId xmlns:a16="http://schemas.microsoft.com/office/drawing/2014/main" val="3639515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9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Forbes </a:t>
                      </a:r>
                      <a:r>
                        <a:rPr kumimoji="0" lang="es-CO" sz="900" b="0" i="1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Cybersecurity</a:t>
                      </a:r>
                      <a:r>
                        <a:rPr kumimoji="0" lang="es-CO" sz="9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kumimoji="0" lang="es-CO" sz="900" b="0" i="1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Report</a:t>
                      </a:r>
                      <a:r>
                        <a:rPr kumimoji="0" lang="es-CO" sz="9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2023</a:t>
                      </a:r>
                    </a:p>
                  </a:txBody>
                  <a:tcPr marL="1252" marR="1252" marT="1252" marB="1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70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9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Palo Alto Networks </a:t>
                      </a:r>
                      <a:r>
                        <a:rPr kumimoji="0" lang="es-CO" sz="900" b="0" i="1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Unit</a:t>
                      </a:r>
                      <a:r>
                        <a:rPr kumimoji="0" lang="es-CO" sz="9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42</a:t>
                      </a:r>
                    </a:p>
                  </a:txBody>
                  <a:tcPr marL="1252" marR="1252" marT="1252" marB="1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9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CSO Online</a:t>
                      </a:r>
                    </a:p>
                  </a:txBody>
                  <a:tcPr marL="1252" marR="1252" marT="1252" marB="1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431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900" b="0" i="1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Cybersecurity</a:t>
                      </a:r>
                      <a:r>
                        <a:rPr kumimoji="0" lang="es-CO" sz="9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Ventures</a:t>
                      </a:r>
                    </a:p>
                  </a:txBody>
                  <a:tcPr marL="1252" marR="1252" marT="1252" marB="1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341604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606CFD1D-8C46-27C7-5229-E4D85801F697}"/>
              </a:ext>
            </a:extLst>
          </p:cNvPr>
          <p:cNvSpPr txBox="1"/>
          <p:nvPr/>
        </p:nvSpPr>
        <p:spPr>
          <a:xfrm>
            <a:off x="3132579" y="2800146"/>
            <a:ext cx="1394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s-MX" sz="28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239%</a:t>
            </a:r>
          </a:p>
          <a:p>
            <a:pPr algn="r"/>
            <a:r>
              <a:rPr lang="es-MX" sz="1400" kern="0" dirty="0">
                <a:solidFill>
                  <a:srgbClr val="073B6C"/>
                </a:solidFill>
                <a:latin typeface="Arial"/>
                <a:cs typeface="Arial"/>
              </a:rPr>
              <a:t>Últimos 5 años</a:t>
            </a:r>
            <a:endParaRPr kumimoji="0" lang="es-MX" sz="2000" b="1" i="0" u="none" strike="noStrike" kern="0" cap="none" spc="0" normalizeH="0" baseline="0" noProof="0" dirty="0">
              <a:ln>
                <a:noFill/>
              </a:ln>
              <a:solidFill>
                <a:srgbClr val="073B6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F2F15E1-A932-DC13-CF99-5B2F5B77B080}"/>
              </a:ext>
            </a:extLst>
          </p:cNvPr>
          <p:cNvSpPr txBox="1"/>
          <p:nvPr/>
        </p:nvSpPr>
        <p:spPr>
          <a:xfrm>
            <a:off x="4527285" y="3197202"/>
            <a:ext cx="3420000" cy="29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kumimoji="0" lang="es-CO" sz="1200" b="0" i="0" u="none" strike="noStrike" kern="0" cap="none" spc="-3" normalizeH="0" baseline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Ataques </a:t>
            </a:r>
            <a:r>
              <a:rPr kumimoji="0" lang="es-CO" sz="1200" b="0" i="0" u="none" strike="noStrike" kern="0" cap="none" spc="-3" normalizeH="0" baseline="0" dirty="0" err="1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ransomware</a:t>
            </a:r>
            <a:r>
              <a:rPr kumimoji="0" lang="es-CO" sz="1200" b="0" i="0" u="none" strike="noStrike" kern="0" cap="none" spc="-3" normalizeH="0" baseline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 en hospitales</a:t>
            </a:r>
          </a:p>
        </p:txBody>
      </p: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BEC7B974-D684-892E-F1E6-9C9C5DFA5567}"/>
              </a:ext>
            </a:extLst>
          </p:cNvPr>
          <p:cNvSpPr/>
          <p:nvPr/>
        </p:nvSpPr>
        <p:spPr>
          <a:xfrm>
            <a:off x="3279537" y="2942310"/>
            <a:ext cx="180000" cy="2160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160B77B-C712-88F7-3807-EE2DB92F359F}"/>
              </a:ext>
            </a:extLst>
          </p:cNvPr>
          <p:cNvSpPr txBox="1"/>
          <p:nvPr/>
        </p:nvSpPr>
        <p:spPr>
          <a:xfrm>
            <a:off x="3139145" y="3977429"/>
            <a:ext cx="13881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8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38%</a:t>
            </a:r>
          </a:p>
          <a:p>
            <a:pPr algn="ctr"/>
            <a:r>
              <a:rPr lang="es-MX" sz="1400" kern="0" dirty="0">
                <a:solidFill>
                  <a:srgbClr val="073B6C"/>
                </a:solidFill>
                <a:latin typeface="Arial"/>
                <a:cs typeface="Arial"/>
              </a:rPr>
              <a:t>Entidades cumplen 100%</a:t>
            </a:r>
            <a:endParaRPr kumimoji="0" lang="es-MX" sz="2000" b="1" i="0" u="none" strike="noStrike" kern="0" cap="none" spc="0" normalizeH="0" baseline="0" noProof="0" dirty="0">
              <a:ln>
                <a:noFill/>
              </a:ln>
              <a:solidFill>
                <a:srgbClr val="073B6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479662-5BCE-D577-356F-4E255BEFA31A}"/>
              </a:ext>
            </a:extLst>
          </p:cNvPr>
          <p:cNvSpPr txBox="1"/>
          <p:nvPr/>
        </p:nvSpPr>
        <p:spPr>
          <a:xfrm>
            <a:off x="4520720" y="4434269"/>
            <a:ext cx="261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CO" sz="1200" b="0" i="0" u="none" strike="noStrike" kern="0" cap="none" spc="-3" normalizeH="0" baseline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Cumplimiento normas ciberseguridad </a:t>
            </a:r>
          </a:p>
          <a:p>
            <a:r>
              <a:rPr kumimoji="0" lang="es-CO" sz="1200" b="0" i="0" u="none" strike="noStrike" kern="0" cap="none" spc="-3" normalizeH="0" baseline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(ISO 27001, HIPAA, GDPR)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9A87F5E-3E40-C23A-2510-11CC3CDFD74B}"/>
              </a:ext>
            </a:extLst>
          </p:cNvPr>
          <p:cNvSpPr txBox="1"/>
          <p:nvPr/>
        </p:nvSpPr>
        <p:spPr>
          <a:xfrm>
            <a:off x="1806790" y="5370155"/>
            <a:ext cx="27204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8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USD $250M </a:t>
            </a:r>
          </a:p>
          <a:p>
            <a:pPr algn="ctr"/>
            <a:r>
              <a:rPr kumimoji="0" lang="es-MX" sz="1400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2023</a:t>
            </a:r>
            <a:endParaRPr lang="es-CO" sz="1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89EF7C5-CE0C-E3FB-CCE1-12E241E199EC}"/>
              </a:ext>
            </a:extLst>
          </p:cNvPr>
          <p:cNvSpPr txBox="1"/>
          <p:nvPr/>
        </p:nvSpPr>
        <p:spPr>
          <a:xfrm>
            <a:off x="4520719" y="5722757"/>
            <a:ext cx="2882458" cy="29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kumimoji="0" lang="es-CO" sz="1200" b="0" i="0" u="none" strike="noStrike" kern="0" cap="none" spc="-3" normalizeH="0" baseline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Pérdidas económicas x ciberataques salud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1AAE8E5-8209-8C00-C7FE-0AF50B70E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412" y="1570639"/>
            <a:ext cx="720000" cy="720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1FF5682-9F7A-B357-A16F-E8D432FDA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790" y="2766805"/>
            <a:ext cx="720000" cy="720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EB6AACB-EEEE-2D70-06C7-8D556C79E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790" y="417627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759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6011A-45E8-BD89-41D8-A4B793E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4FE24DF-AE08-308A-279B-EB785173C2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 cstate="print"/>
          <a:srcRect r="27898"/>
          <a:stretch/>
        </p:blipFill>
        <p:spPr>
          <a:xfrm>
            <a:off x="16033" y="7677"/>
            <a:ext cx="12191144" cy="68575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EDEA47A5-4A84-B05F-02FF-25A45091E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29" y="60076"/>
            <a:ext cx="6295958" cy="982004"/>
          </a:xfrm>
          <a:prstGeom prst="rect">
            <a:avLst/>
          </a:prstGeom>
        </p:spPr>
        <p:txBody>
          <a:bodyPr vert="horz" wrap="square" lIns="0" tIns="134307" rIns="0" bIns="0" rtlCol="0">
            <a:spAutoFit/>
          </a:bodyPr>
          <a:lstStyle/>
          <a:p>
            <a:pPr marL="7701">
              <a:lnSpc>
                <a:spcPts val="3302"/>
              </a:lnSpc>
              <a:spcBef>
                <a:spcPts val="58"/>
              </a:spcBef>
            </a:pPr>
            <a:r>
              <a:rPr lang="es-ES" dirty="0">
                <a:solidFill>
                  <a:schemeClr val="bg1"/>
                </a:solidFill>
              </a:rPr>
              <a:t>Contexto Actual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dirty="0"/>
              <a:t>Casos reales ciberataques Salud</a:t>
            </a:r>
            <a:endParaRPr lang="es-CO" b="0" spc="-6" dirty="0">
              <a:solidFill>
                <a:schemeClr val="bg1"/>
              </a:solidFill>
            </a:endParaRPr>
          </a:p>
        </p:txBody>
      </p:sp>
      <p:pic>
        <p:nvPicPr>
          <p:cNvPr id="3076" name="Picture 4" descr="Hackeos&quot; intolerables - Confilegal">
            <a:extLst>
              <a:ext uri="{FF2B5EF4-FFF2-40B4-BE49-F238E27FC236}">
                <a16:creationId xmlns:a16="http://schemas.microsoft.com/office/drawing/2014/main" id="{FF954F33-A37F-CB48-568E-EE26FA4AF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00" y="2243480"/>
            <a:ext cx="5461200" cy="34085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7A94AC0-DCFC-1CC0-7D54-DF897A64F14B}"/>
              </a:ext>
            </a:extLst>
          </p:cNvPr>
          <p:cNvSpPr/>
          <p:nvPr/>
        </p:nvSpPr>
        <p:spPr>
          <a:xfrm>
            <a:off x="6448387" y="1791008"/>
            <a:ext cx="5461200" cy="4412546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6D5BDD9-9753-6503-A29C-8099F6436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057596"/>
              </p:ext>
            </p:extLst>
          </p:nvPr>
        </p:nvGraphicFramePr>
        <p:xfrm>
          <a:off x="6681399" y="5652055"/>
          <a:ext cx="2337619" cy="420666"/>
        </p:xfrm>
        <a:graphic>
          <a:graphicData uri="http://schemas.openxmlformats.org/drawingml/2006/table">
            <a:tbl>
              <a:tblPr firstRow="1" firstCol="1" bandRow="1"/>
              <a:tblGrid>
                <a:gridCol w="2337619">
                  <a:extLst>
                    <a:ext uri="{9D8B030D-6E8A-4147-A177-3AD203B41FA5}">
                      <a16:colId xmlns:a16="http://schemas.microsoft.com/office/drawing/2014/main" val="1530447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9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Noticias RCN, 2022</a:t>
                      </a: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794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9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Semana, 2023</a:t>
                      </a: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388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9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La República, 2024</a:t>
                      </a: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155088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0D507CB0-7E61-9ED8-78CB-45DEF0F1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99" y="2365761"/>
            <a:ext cx="14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4B6AE8F8-5C85-CEA1-F43D-9116C9B7D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106" y="3485041"/>
            <a:ext cx="1475294" cy="360000"/>
          </a:xfrm>
          <a:prstGeom prst="rect">
            <a:avLst/>
          </a:prstGeom>
        </p:spPr>
      </p:pic>
      <p:pic>
        <p:nvPicPr>
          <p:cNvPr id="8" name="Imagen 7" descr="Texto, Logotipo&#10;&#10;Descripción generada automáticamente">
            <a:extLst>
              <a:ext uri="{FF2B5EF4-FFF2-40B4-BE49-F238E27FC236}">
                <a16:creationId xmlns:a16="http://schemas.microsoft.com/office/drawing/2014/main" id="{E8E17BC6-B9EF-7FD1-8861-CCEF931978D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599" t="39502" r="10000" b="41601"/>
          <a:stretch/>
        </p:blipFill>
        <p:spPr>
          <a:xfrm>
            <a:off x="6608829" y="4599801"/>
            <a:ext cx="1512568" cy="360000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07ADA87E-103C-6AD7-28F3-79BFDA7A4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9393"/>
              </p:ext>
            </p:extLst>
          </p:nvPr>
        </p:nvGraphicFramePr>
        <p:xfrm>
          <a:off x="6448387" y="1626127"/>
          <a:ext cx="5478522" cy="3672000"/>
        </p:xfrm>
        <a:graphic>
          <a:graphicData uri="http://schemas.openxmlformats.org/drawingml/2006/table">
            <a:tbl>
              <a:tblPr firstRow="1" firstCol="1" bandRow="1"/>
              <a:tblGrid>
                <a:gridCol w="1800000">
                  <a:extLst>
                    <a:ext uri="{9D8B030D-6E8A-4147-A177-3AD203B41FA5}">
                      <a16:colId xmlns:a16="http://schemas.microsoft.com/office/drawing/2014/main" val="2945580787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3278841181"/>
                    </a:ext>
                  </a:extLst>
                </a:gridCol>
                <a:gridCol w="1266522">
                  <a:extLst>
                    <a:ext uri="{9D8B030D-6E8A-4147-A177-3AD203B41FA5}">
                      <a16:colId xmlns:a16="http://schemas.microsoft.com/office/drawing/2014/main" val="78976156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8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Caso</a:t>
                      </a: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3D6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8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Impacto</a:t>
                      </a: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3D6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8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Costo Aprox.</a:t>
                      </a: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3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23987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kumimoji="0" lang="es-CO" sz="2000" b="1" i="0" u="none" strike="noStrike" kern="0" cap="none" spc="-3" normalizeH="0" baseline="0" dirty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libri" panose="020F0502020204030204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kumimoji="0" lang="es-CO" sz="2000" b="1" i="0" u="none" strike="noStrike" kern="0" cap="none" spc="-3" normalizeH="0" baseline="0" dirty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libri" panose="020F0502020204030204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kumimoji="0" lang="es-CO" sz="1000" b="1" i="0" u="none" strike="noStrike" kern="0" cap="none" spc="-3" normalizeH="0" baseline="0" dirty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libri" panose="020F0502020204030204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20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(2022)</a:t>
                      </a:r>
                    </a:p>
                  </a:txBody>
                  <a:tcPr marL="1531" marR="1531" marT="1531" marB="15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20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242,000 </a:t>
                      </a:r>
                      <a:r>
                        <a:rPr kumimoji="0" lang="es-CO" sz="14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Afiliados afectados</a:t>
                      </a:r>
                      <a:endParaRPr kumimoji="0" lang="es-CO" sz="2000" b="0" i="0" u="none" strike="noStrike" kern="0" cap="none" spc="-3" normalizeH="0" baseline="0" dirty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libri" panose="020F0502020204030204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20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         45</a:t>
                      </a:r>
                      <a:r>
                        <a:rPr kumimoji="0" lang="es-CO" sz="20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kumimoji="0" lang="es-CO" sz="14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Días sin servicio</a:t>
                      </a:r>
                      <a:endParaRPr kumimoji="0" lang="es-CO" sz="2000" b="0" i="0" u="none" strike="noStrike" kern="0" cap="none" spc="-3" normalizeH="0" baseline="0" dirty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libri" panose="020F0502020204030204"/>
                        <a:cs typeface="Arial"/>
                      </a:endParaRP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20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$ 3 M</a:t>
                      </a: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81214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20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(2023)</a:t>
                      </a:r>
                    </a:p>
                  </a:txBody>
                  <a:tcPr marL="1531" marR="1531" marT="1531" marB="15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20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   + 2 M</a:t>
                      </a:r>
                      <a:r>
                        <a:rPr kumimoji="0" lang="es-CO" sz="20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kumimoji="0" lang="es-CO" sz="14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Pacientes afectados</a:t>
                      </a:r>
                      <a:endParaRPr kumimoji="0" lang="es-CO" sz="2000" b="0" i="0" u="none" strike="noStrike" kern="0" cap="none" spc="-3" normalizeH="0" baseline="0" dirty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libri" panose="020F0502020204030204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20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         10</a:t>
                      </a:r>
                      <a:r>
                        <a:rPr kumimoji="0" lang="es-CO" sz="20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kumimoji="0" lang="es-CO" sz="14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Días sin servicio</a:t>
                      </a: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20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$1,5 M</a:t>
                      </a: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80699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20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(2024)</a:t>
                      </a:r>
                    </a:p>
                  </a:txBody>
                  <a:tcPr marL="1531" marR="1531" marT="1531" marB="15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20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    4.6M</a:t>
                      </a:r>
                      <a:r>
                        <a:rPr kumimoji="0" lang="es-CO" sz="20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kumimoji="0" lang="es-CO" sz="14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Usuarios impactados</a:t>
                      </a: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es-CO" sz="20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$1,8 M</a:t>
                      </a:r>
                    </a:p>
                  </a:txBody>
                  <a:tcPr marL="1531" marR="1531" marT="1531" marB="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773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3691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4CDA2-C74E-6BF1-E859-94FCF085C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B7189E4-ED77-7C21-349C-BE68C3A006E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 cstate="print"/>
          <a:srcRect r="27898"/>
          <a:stretch/>
        </p:blipFill>
        <p:spPr>
          <a:xfrm>
            <a:off x="16033" y="7677"/>
            <a:ext cx="12191144" cy="68575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35C835A9-2916-BAB1-56B5-5AF1540ED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29" y="60076"/>
            <a:ext cx="6295958" cy="946225"/>
          </a:xfrm>
          <a:prstGeom prst="rect">
            <a:avLst/>
          </a:prstGeom>
        </p:spPr>
        <p:txBody>
          <a:bodyPr vert="horz" wrap="square" lIns="0" tIns="134307" rIns="0" bIns="0" rtlCol="0">
            <a:spAutoFit/>
          </a:bodyPr>
          <a:lstStyle/>
          <a:p>
            <a:pPr marL="7701">
              <a:lnSpc>
                <a:spcPts val="3302"/>
              </a:lnSpc>
              <a:spcBef>
                <a:spcPts val="58"/>
              </a:spcBef>
            </a:pPr>
            <a:r>
              <a:rPr lang="es-ES" dirty="0">
                <a:solidFill>
                  <a:schemeClr val="bg1"/>
                </a:solidFill>
              </a:rPr>
              <a:t>Contexto Actual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MX" sz="2400" dirty="0"/>
              <a:t>Contexto y Alcance del SGSI en </a:t>
            </a:r>
            <a:r>
              <a:rPr lang="es-MX" sz="2400" dirty="0" err="1"/>
              <a:t>Mediplus</a:t>
            </a:r>
            <a:r>
              <a:rPr lang="es-MX" sz="2400" dirty="0"/>
              <a:t>+</a:t>
            </a:r>
            <a:endParaRPr lang="es-CO" b="0" spc="-6" dirty="0">
              <a:solidFill>
                <a:schemeClr val="bg1"/>
              </a:solidFill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771A01A1-BBAD-5B22-409F-34F109E9E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09754"/>
              </p:ext>
            </p:extLst>
          </p:nvPr>
        </p:nvGraphicFramePr>
        <p:xfrm>
          <a:off x="152429" y="3261259"/>
          <a:ext cx="11844000" cy="3365440"/>
        </p:xfrm>
        <a:graphic>
          <a:graphicData uri="http://schemas.openxmlformats.org/drawingml/2006/table">
            <a:tbl>
              <a:tblPr firstRow="1" firstCol="1" bandRow="1"/>
              <a:tblGrid>
                <a:gridCol w="2592000">
                  <a:extLst>
                    <a:ext uri="{9D8B030D-6E8A-4147-A177-3AD203B41FA5}">
                      <a16:colId xmlns:a16="http://schemas.microsoft.com/office/drawing/2014/main" val="2215473236"/>
                    </a:ext>
                  </a:extLst>
                </a:gridCol>
                <a:gridCol w="4644000">
                  <a:extLst>
                    <a:ext uri="{9D8B030D-6E8A-4147-A177-3AD203B41FA5}">
                      <a16:colId xmlns:a16="http://schemas.microsoft.com/office/drawing/2014/main" val="1419294281"/>
                    </a:ext>
                  </a:extLst>
                </a:gridCol>
                <a:gridCol w="4608000">
                  <a:extLst>
                    <a:ext uri="{9D8B030D-6E8A-4147-A177-3AD203B41FA5}">
                      <a16:colId xmlns:a16="http://schemas.microsoft.com/office/drawing/2014/main" val="21371315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4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Elemento</a:t>
                      </a:r>
                    </a:p>
                  </a:txBody>
                  <a:tcPr marL="602" marR="602" marT="602" marB="6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3D6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4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Descripción</a:t>
                      </a: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3D6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4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Dato Numérico / Fuente</a:t>
                      </a: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3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324783"/>
                  </a:ext>
                </a:extLst>
              </a:tr>
              <a:tr h="409112">
                <a:tc>
                  <a:txBody>
                    <a:bodyPr/>
                    <a:lstStyle/>
                    <a:p>
                      <a:pPr marL="900113" indent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Alcance SGSI</a:t>
                      </a:r>
                    </a:p>
                  </a:txBody>
                  <a:tcPr marL="602" marR="602" marT="602" marB="6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Protección datos médicos, administrativos y operativos de </a:t>
                      </a:r>
                      <a:r>
                        <a:rPr kumimoji="0" lang="es-CO" sz="1200" b="0" i="0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Mediplus</a:t>
                      </a: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+ en servicios de telemedicina y visitas domiciliarias.</a:t>
                      </a: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28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95% </a:t>
                      </a: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Datos procesados son información sensible pacientes.</a:t>
                      </a:r>
                      <a:endParaRPr kumimoji="0" lang="es-CO" sz="1400" b="0" i="0" u="none" strike="noStrike" kern="0" cap="none" spc="-3" normalizeH="0" baseline="0" dirty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libri" panose="020F0502020204030204"/>
                        <a:cs typeface="Arial"/>
                      </a:endParaRP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2530429"/>
                  </a:ext>
                </a:extLst>
              </a:tr>
              <a:tr h="409112">
                <a:tc>
                  <a:txBody>
                    <a:bodyPr/>
                    <a:lstStyle/>
                    <a:p>
                      <a:pPr marL="900113" indent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Factores Internos</a:t>
                      </a:r>
                    </a:p>
                  </a:txBody>
                  <a:tcPr marL="602" marR="602" marT="602" marB="6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Dependencia sistemas telemedicina, expedientes electrónicos y aplicaciones móviles.</a:t>
                      </a: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28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80% </a:t>
                      </a: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Consultas médicas </a:t>
                      </a:r>
                      <a:r>
                        <a:rPr kumimoji="0" lang="es-CO" sz="1200" b="0" i="0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Mediplus</a:t>
                      </a: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+ son vía telemedicina.</a:t>
                      </a:r>
                      <a:endParaRPr kumimoji="0" lang="es-CO" sz="1400" b="0" i="0" u="none" strike="noStrike" kern="0" cap="none" spc="-3" normalizeH="0" baseline="0" dirty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libri" panose="020F0502020204030204"/>
                        <a:cs typeface="Arial"/>
                      </a:endParaRP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100350"/>
                  </a:ext>
                </a:extLst>
              </a:tr>
              <a:tr h="409112">
                <a:tc>
                  <a:txBody>
                    <a:bodyPr/>
                    <a:lstStyle/>
                    <a:p>
                      <a:pPr marL="900113" indent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Factores Externos</a:t>
                      </a:r>
                    </a:p>
                  </a:txBody>
                  <a:tcPr marL="602" marR="602" marT="602" marB="6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Regulaciones como Ley 1581 de 2012 (protección de datos) y estándares ISO 27001.</a:t>
                      </a: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28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60% </a:t>
                      </a: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IPS en Colombia aún no cumplen con ISO 27001.</a:t>
                      </a:r>
                      <a:endParaRPr kumimoji="0" lang="es-CO" sz="1400" b="0" i="0" u="none" strike="noStrike" kern="0" cap="none" spc="-3" normalizeH="0" baseline="0" dirty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libri" panose="020F0502020204030204"/>
                        <a:cs typeface="Arial"/>
                      </a:endParaRP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885027"/>
                  </a:ext>
                </a:extLst>
              </a:tr>
              <a:tr h="409112">
                <a:tc>
                  <a:txBody>
                    <a:bodyPr/>
                    <a:lstStyle/>
                    <a:p>
                      <a:pPr marL="900113" indent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Crecimiento Ciberataques en Salud</a:t>
                      </a:r>
                    </a:p>
                  </a:txBody>
                  <a:tcPr marL="602" marR="602" marT="602" marB="6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Aumento ataques </a:t>
                      </a:r>
                      <a:r>
                        <a:rPr kumimoji="0" lang="es-CO" sz="1200" b="0" i="0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ransomware</a:t>
                      </a: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y phishing dirigidos al sector salud en LATAM.</a:t>
                      </a: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28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+</a:t>
                      </a:r>
                      <a:r>
                        <a:rPr kumimoji="0" lang="es-CO" sz="28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40% </a:t>
                      </a: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Ataques 2024 (Fuente: Check Point </a:t>
                      </a:r>
                      <a:r>
                        <a:rPr kumimoji="0" lang="es-CO" sz="1200" b="0" i="0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Research</a:t>
                      </a: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).</a:t>
                      </a:r>
                      <a:endParaRPr kumimoji="0" lang="es-CO" sz="1400" b="0" i="0" u="none" strike="noStrike" kern="0" cap="none" spc="-3" normalizeH="0" baseline="0" dirty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libri" panose="020F0502020204030204"/>
                        <a:cs typeface="Arial"/>
                      </a:endParaRP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224485"/>
                  </a:ext>
                </a:extLst>
              </a:tr>
              <a:tr h="409112">
                <a:tc>
                  <a:txBody>
                    <a:bodyPr/>
                    <a:lstStyle/>
                    <a:p>
                      <a:pPr marL="900113" indent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Partes Interesadas</a:t>
                      </a:r>
                    </a:p>
                  </a:txBody>
                  <a:tcPr marL="602" marR="602" marT="602" marB="6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Pacientes, médicos, EPS, aseguradoras, reguladores, proveedores de tecnología.</a:t>
                      </a: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28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2.5M </a:t>
                      </a: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Pacientes dependen de </a:t>
                      </a:r>
                      <a:r>
                        <a:rPr kumimoji="0" lang="es-CO" sz="1200" b="0" i="0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Mediplus</a:t>
                      </a: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+ en Colombia.</a:t>
                      </a:r>
                      <a:endParaRPr kumimoji="0" lang="es-CO" sz="1400" b="0" i="0" u="none" strike="noStrike" kern="0" cap="none" spc="-3" normalizeH="0" baseline="0" dirty="0">
                        <a:ln>
                          <a:noFill/>
                        </a:ln>
                        <a:solidFill>
                          <a:srgbClr val="001F5F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libri" panose="020F0502020204030204"/>
                        <a:cs typeface="Arial"/>
                      </a:endParaRP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92469"/>
                  </a:ext>
                </a:extLst>
              </a:tr>
              <a:tr h="609490">
                <a:tc>
                  <a:txBody>
                    <a:bodyPr/>
                    <a:lstStyle/>
                    <a:p>
                      <a:pPr marL="901700" indent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1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Impacto de una Brecha de Datos</a:t>
                      </a:r>
                    </a:p>
                  </a:txBody>
                  <a:tcPr marL="602" marR="602" marT="602" marB="6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Riesgos financieros, operativos y de reputación en caso de ciberataque.</a:t>
                      </a: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kumimoji="0" lang="es-CO" sz="2800" b="1" i="0" u="none" strike="noStrike" kern="0" cap="none" spc="-3" normalizeH="0" baseline="0" noProof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/>
                          <a:cs typeface="Arial"/>
                        </a:rPr>
                        <a:t>USD 5 M </a:t>
                      </a:r>
                      <a:r>
                        <a:rPr kumimoji="0" lang="es-CO" sz="1200" b="0" i="0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Costo promedio filtración datos en salud </a:t>
                      </a:r>
                      <a:r>
                        <a:rPr kumimoji="0" lang="es-CO" sz="12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(Fuente: IBM </a:t>
                      </a:r>
                      <a:r>
                        <a:rPr kumimoji="0" lang="es-CO" sz="1200" b="0" i="1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Cost</a:t>
                      </a:r>
                      <a:r>
                        <a:rPr kumimoji="0" lang="es-CO" sz="12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kumimoji="0" lang="es-CO" sz="1200" b="0" i="1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of</a:t>
                      </a:r>
                      <a:r>
                        <a:rPr kumimoji="0" lang="es-CO" sz="12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a Data </a:t>
                      </a:r>
                      <a:r>
                        <a:rPr kumimoji="0" lang="es-CO" sz="1200" b="0" i="1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Breach</a:t>
                      </a:r>
                      <a:r>
                        <a:rPr kumimoji="0" lang="es-CO" sz="12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</a:t>
                      </a:r>
                      <a:r>
                        <a:rPr kumimoji="0" lang="es-CO" sz="1200" b="0" i="1" u="none" strike="noStrike" kern="0" cap="none" spc="-3" normalizeH="0" baseline="0" dirty="0" err="1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Report</a:t>
                      </a:r>
                      <a:r>
                        <a:rPr kumimoji="0" lang="es-CO" sz="1200" b="0" i="1" u="none" strike="noStrike" kern="0" cap="none" spc="-3" normalizeH="0" baseline="0" dirty="0">
                          <a:ln>
                            <a:noFill/>
                          </a:ln>
                          <a:solidFill>
                            <a:srgbClr val="001F5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Calibri" panose="020F0502020204030204"/>
                          <a:cs typeface="Arial"/>
                        </a:rPr>
                        <a:t> 2023).</a:t>
                      </a:r>
                    </a:p>
                  </a:txBody>
                  <a:tcPr marL="602" marR="602" marT="602" marB="602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281728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4201E91A-1D1D-8BB6-C122-9E20ADB40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7" y="3659591"/>
            <a:ext cx="360000" cy="36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8EE00F-EDB8-7806-2014-59CCFFA0E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97" y="4381231"/>
            <a:ext cx="360000" cy="36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CDACCA8-653B-37E1-A394-3FEBE1C8E9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97" y="5093797"/>
            <a:ext cx="360000" cy="36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FF0D5D4-A3BE-2AC6-EF43-9A0F51332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97" y="5579455"/>
            <a:ext cx="360000" cy="36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EA941CC-2627-788E-DCA5-2518C5FAA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097" y="6065113"/>
            <a:ext cx="360000" cy="360000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D66C74D7-9726-B60B-DC17-EDCAB3EDA937}"/>
              </a:ext>
            </a:extLst>
          </p:cNvPr>
          <p:cNvSpPr/>
          <p:nvPr/>
        </p:nvSpPr>
        <p:spPr>
          <a:xfrm>
            <a:off x="2558942" y="1822517"/>
            <a:ext cx="900000" cy="90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>
              <a:solidFill>
                <a:srgbClr val="083D6F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BFE1AB7-2C5F-C0A2-1A35-78FFD52E5D62}"/>
              </a:ext>
            </a:extLst>
          </p:cNvPr>
          <p:cNvSpPr/>
          <p:nvPr/>
        </p:nvSpPr>
        <p:spPr>
          <a:xfrm>
            <a:off x="4507054" y="1812081"/>
            <a:ext cx="900000" cy="90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FECFE32-C3DD-2947-584A-333DAFA4852F}"/>
              </a:ext>
            </a:extLst>
          </p:cNvPr>
          <p:cNvSpPr/>
          <p:nvPr/>
        </p:nvSpPr>
        <p:spPr>
          <a:xfrm>
            <a:off x="6587571" y="1822517"/>
            <a:ext cx="900000" cy="90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1DCE015-11F9-2A89-5F18-0CFA8187F4CA}"/>
              </a:ext>
            </a:extLst>
          </p:cNvPr>
          <p:cNvSpPr/>
          <p:nvPr/>
        </p:nvSpPr>
        <p:spPr>
          <a:xfrm>
            <a:off x="8556000" y="1822517"/>
            <a:ext cx="900000" cy="90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2CCB4F8-011C-0053-D34C-0A4EF8303BC3}"/>
              </a:ext>
            </a:extLst>
          </p:cNvPr>
          <p:cNvSpPr txBox="1"/>
          <p:nvPr/>
        </p:nvSpPr>
        <p:spPr>
          <a:xfrm>
            <a:off x="2280412" y="2722517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CO" sz="12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Historia Clínica e información médica</a:t>
            </a:r>
            <a:endParaRPr lang="es-CO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580BAEC-B50E-6FE7-B1F9-A59A627A7CC8}"/>
              </a:ext>
            </a:extLst>
          </p:cNvPr>
          <p:cNvSpPr txBox="1"/>
          <p:nvPr/>
        </p:nvSpPr>
        <p:spPr>
          <a:xfrm>
            <a:off x="4233154" y="2722517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CO" sz="12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Código fuente</a:t>
            </a:r>
          </a:p>
          <a:p>
            <a:pPr algn="ctr"/>
            <a:r>
              <a:rPr lang="es-CO" sz="12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(Aplicaciones)</a:t>
            </a:r>
            <a:endParaRPr lang="es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CDA5C4-9134-4C3E-7EE4-D0998DAE46BC}"/>
              </a:ext>
            </a:extLst>
          </p:cNvPr>
          <p:cNvSpPr txBox="1"/>
          <p:nvPr/>
        </p:nvSpPr>
        <p:spPr>
          <a:xfrm>
            <a:off x="6313671" y="2722517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CO" sz="12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Base Netos</a:t>
            </a:r>
          </a:p>
          <a:p>
            <a:pPr algn="ctr"/>
            <a:r>
              <a:rPr lang="es-CO" sz="12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Clientes</a:t>
            </a:r>
            <a:endParaRPr lang="es-CO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04AEB20-C3DA-1A28-9CB3-293DF46A7548}"/>
              </a:ext>
            </a:extLst>
          </p:cNvPr>
          <p:cNvSpPr txBox="1"/>
          <p:nvPr/>
        </p:nvSpPr>
        <p:spPr>
          <a:xfrm>
            <a:off x="8194696" y="2722517"/>
            <a:ext cx="1618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CO" sz="12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Información financiera </a:t>
            </a:r>
          </a:p>
          <a:p>
            <a:pPr algn="ctr"/>
            <a:r>
              <a:rPr kumimoji="0" lang="es-CO" sz="1200" b="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(antes de publicar)</a:t>
            </a:r>
            <a:endParaRPr lang="es-CO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F7652DAE-AF85-EEAC-C125-3B0B8B86BC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4312" y="1992081"/>
            <a:ext cx="540000" cy="540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0DD7EF-7071-59F2-519E-0C147C9BA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7054" y="2002517"/>
            <a:ext cx="540000" cy="540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E768432-0F7F-009F-84C8-2A827EFB0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7571" y="1992081"/>
            <a:ext cx="540000" cy="540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0B31655F-4E65-42FD-4D29-667AE352F0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3789" y="1955977"/>
            <a:ext cx="540000" cy="540000"/>
          </a:xfrm>
          <a:prstGeom prst="rect">
            <a:avLst/>
          </a:prstGeom>
        </p:spPr>
      </p:pic>
      <p:sp>
        <p:nvSpPr>
          <p:cNvPr id="36" name="object 26">
            <a:extLst>
              <a:ext uri="{FF2B5EF4-FFF2-40B4-BE49-F238E27FC236}">
                <a16:creationId xmlns:a16="http://schemas.microsoft.com/office/drawing/2014/main" id="{46015209-07AE-3C61-63F0-2F0D662357CA}"/>
              </a:ext>
            </a:extLst>
          </p:cNvPr>
          <p:cNvSpPr/>
          <p:nvPr/>
        </p:nvSpPr>
        <p:spPr>
          <a:xfrm>
            <a:off x="152429" y="1361225"/>
            <a:ext cx="11844000" cy="360000"/>
          </a:xfrm>
          <a:prstGeom prst="round2DiagRect">
            <a:avLst/>
          </a:prstGeom>
          <a:solidFill>
            <a:srgbClr val="083D6F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s-CO" sz="1400" b="1" spc="-10" dirty="0">
                <a:solidFill>
                  <a:schemeClr val="bg1"/>
                </a:solidFill>
                <a:latin typeface="Arial"/>
                <a:cs typeface="Arial"/>
              </a:rPr>
              <a:t>Activos Riesgos</a:t>
            </a:r>
            <a:endParaRPr sz="1400" b="1" spc="-1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86438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83028-D082-88D8-E0FE-B96DCF2EE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3BBECEE-BC48-6B7D-8EAF-F7D34D4D353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 cstate="print"/>
          <a:srcRect r="27898"/>
          <a:stretch/>
        </p:blipFill>
        <p:spPr>
          <a:xfrm>
            <a:off x="16033" y="7677"/>
            <a:ext cx="12191144" cy="68575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0CD5F0AF-4622-817A-F143-B37D01F7B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29" y="60076"/>
            <a:ext cx="5959176" cy="982004"/>
          </a:xfrm>
          <a:prstGeom prst="rect">
            <a:avLst/>
          </a:prstGeom>
        </p:spPr>
        <p:txBody>
          <a:bodyPr vert="horz" wrap="square" lIns="0" tIns="134307" rIns="0" bIns="0" rtlCol="0">
            <a:spAutoFit/>
          </a:bodyPr>
          <a:lstStyle/>
          <a:p>
            <a:pPr marL="7701">
              <a:lnSpc>
                <a:spcPts val="3302"/>
              </a:lnSpc>
              <a:spcBef>
                <a:spcPts val="58"/>
              </a:spcBef>
            </a:pPr>
            <a:r>
              <a:rPr lang="es-ES" dirty="0">
                <a:solidFill>
                  <a:schemeClr val="bg1"/>
                </a:solidFill>
              </a:rPr>
              <a:t>ISO 27001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dirty="0"/>
              <a:t>Implementación</a:t>
            </a:r>
            <a:endParaRPr lang="es-CO" b="0" spc="-6" dirty="0">
              <a:solidFill>
                <a:schemeClr val="bg1"/>
              </a:solidFill>
            </a:endParaRPr>
          </a:p>
        </p:txBody>
      </p:sp>
      <p:sp>
        <p:nvSpPr>
          <p:cNvPr id="4" name="object 25">
            <a:extLst>
              <a:ext uri="{FF2B5EF4-FFF2-40B4-BE49-F238E27FC236}">
                <a16:creationId xmlns:a16="http://schemas.microsoft.com/office/drawing/2014/main" id="{9C2BE881-7E87-2D8E-94E9-13D20A5D9C8B}"/>
              </a:ext>
            </a:extLst>
          </p:cNvPr>
          <p:cNvSpPr/>
          <p:nvPr/>
        </p:nvSpPr>
        <p:spPr>
          <a:xfrm>
            <a:off x="1694410" y="1361225"/>
            <a:ext cx="9833724" cy="360000"/>
          </a:xfrm>
          <a:custGeom>
            <a:avLst/>
            <a:gdLst/>
            <a:ahLst/>
            <a:cxnLst/>
            <a:rect l="l" t="t" r="r" b="b"/>
            <a:pathLst>
              <a:path w="3470275" h="1209040">
                <a:moveTo>
                  <a:pt x="3260717" y="0"/>
                </a:moveTo>
                <a:lnTo>
                  <a:pt x="0" y="0"/>
                </a:lnTo>
                <a:lnTo>
                  <a:pt x="0" y="1208539"/>
                </a:lnTo>
                <a:lnTo>
                  <a:pt x="3261081" y="1208539"/>
                </a:lnTo>
                <a:lnTo>
                  <a:pt x="3308732" y="1203050"/>
                </a:lnTo>
                <a:lnTo>
                  <a:pt x="3352810" y="1187296"/>
                </a:lnTo>
                <a:lnTo>
                  <a:pt x="3391694" y="1162575"/>
                </a:lnTo>
                <a:lnTo>
                  <a:pt x="3424126" y="1130144"/>
                </a:lnTo>
                <a:lnTo>
                  <a:pt x="3448848" y="1091261"/>
                </a:lnTo>
                <a:lnTo>
                  <a:pt x="3464603" y="1047181"/>
                </a:lnTo>
                <a:lnTo>
                  <a:pt x="3470135" y="999163"/>
                </a:lnTo>
                <a:lnTo>
                  <a:pt x="3470135" y="209417"/>
                </a:lnTo>
                <a:lnTo>
                  <a:pt x="3464603" y="161402"/>
                </a:lnTo>
                <a:lnTo>
                  <a:pt x="3448848" y="117324"/>
                </a:lnTo>
                <a:lnTo>
                  <a:pt x="3424126" y="78440"/>
                </a:lnTo>
                <a:lnTo>
                  <a:pt x="3391694" y="46009"/>
                </a:lnTo>
                <a:lnTo>
                  <a:pt x="3352810" y="21286"/>
                </a:lnTo>
                <a:lnTo>
                  <a:pt x="3308732" y="5531"/>
                </a:lnTo>
                <a:lnTo>
                  <a:pt x="3260717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180000" tIns="0" rIns="180000" bIns="0" rtlCol="0" anchor="ctr"/>
          <a:lstStyle/>
          <a:p>
            <a:pPr marR="5080" lvl="0" algn="just" defTabSz="91440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cs typeface="Arial"/>
              </a:rPr>
              <a:t>Minimizar los riesgos operacionales y proteger la confianza de nuestros pacientes.</a:t>
            </a:r>
          </a:p>
        </p:txBody>
      </p:sp>
      <p:sp>
        <p:nvSpPr>
          <p:cNvPr id="5" name="object 26">
            <a:extLst>
              <a:ext uri="{FF2B5EF4-FFF2-40B4-BE49-F238E27FC236}">
                <a16:creationId xmlns:a16="http://schemas.microsoft.com/office/drawing/2014/main" id="{B96354EC-74EC-B68A-D05C-21ED25F50A34}"/>
              </a:ext>
            </a:extLst>
          </p:cNvPr>
          <p:cNvSpPr/>
          <p:nvPr/>
        </p:nvSpPr>
        <p:spPr>
          <a:xfrm>
            <a:off x="391885" y="1361225"/>
            <a:ext cx="1302526" cy="360000"/>
          </a:xfrm>
          <a:custGeom>
            <a:avLst/>
            <a:gdLst/>
            <a:ahLst/>
            <a:cxnLst/>
            <a:rect l="l" t="t" r="r" b="b"/>
            <a:pathLst>
              <a:path w="2318384" h="1209040">
                <a:moveTo>
                  <a:pt x="2317803" y="0"/>
                </a:moveTo>
                <a:lnTo>
                  <a:pt x="209417" y="0"/>
                </a:lnTo>
                <a:lnTo>
                  <a:pt x="161399" y="5531"/>
                </a:lnTo>
                <a:lnTo>
                  <a:pt x="117319" y="21286"/>
                </a:lnTo>
                <a:lnTo>
                  <a:pt x="78436" y="46009"/>
                </a:lnTo>
                <a:lnTo>
                  <a:pt x="46005" y="78440"/>
                </a:lnTo>
                <a:lnTo>
                  <a:pt x="21284" y="117324"/>
                </a:lnTo>
                <a:lnTo>
                  <a:pt x="5530" y="161402"/>
                </a:lnTo>
                <a:lnTo>
                  <a:pt x="0" y="209417"/>
                </a:lnTo>
                <a:lnTo>
                  <a:pt x="0" y="999163"/>
                </a:lnTo>
                <a:lnTo>
                  <a:pt x="5530" y="1047181"/>
                </a:lnTo>
                <a:lnTo>
                  <a:pt x="21284" y="1091261"/>
                </a:lnTo>
                <a:lnTo>
                  <a:pt x="46005" y="1130144"/>
                </a:lnTo>
                <a:lnTo>
                  <a:pt x="78436" y="1162575"/>
                </a:lnTo>
                <a:lnTo>
                  <a:pt x="117319" y="1187296"/>
                </a:lnTo>
                <a:lnTo>
                  <a:pt x="161399" y="1203050"/>
                </a:lnTo>
                <a:lnTo>
                  <a:pt x="209417" y="1208581"/>
                </a:lnTo>
                <a:lnTo>
                  <a:pt x="2317803" y="1208581"/>
                </a:lnTo>
                <a:lnTo>
                  <a:pt x="2317803" y="0"/>
                </a:lnTo>
                <a:close/>
              </a:path>
            </a:pathLst>
          </a:custGeom>
          <a:solidFill>
            <a:srgbClr val="1A5BA4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s-CO" sz="1400" b="1" spc="-10" dirty="0">
                <a:solidFill>
                  <a:schemeClr val="bg1"/>
                </a:solidFill>
                <a:latin typeface="Arial"/>
                <a:cs typeface="Arial"/>
              </a:rPr>
              <a:t>Objetivo</a:t>
            </a:r>
            <a:endParaRPr sz="1400" b="1" spc="-1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F273482-8DC9-C75C-5BDD-748D9F99ADC9}"/>
              </a:ext>
            </a:extLst>
          </p:cNvPr>
          <p:cNvSpPr txBox="1"/>
          <p:nvPr/>
        </p:nvSpPr>
        <p:spPr>
          <a:xfrm>
            <a:off x="465023" y="3572639"/>
            <a:ext cx="1598279" cy="523220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Gobernanza y cumplimiento</a:t>
            </a:r>
            <a:endParaRPr lang="es-CO" b="1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2240D8E-6AED-ED65-19E1-0077463BA08E}"/>
              </a:ext>
            </a:extLst>
          </p:cNvPr>
          <p:cNvSpPr txBox="1"/>
          <p:nvPr/>
        </p:nvSpPr>
        <p:spPr>
          <a:xfrm>
            <a:off x="2072191" y="3572639"/>
            <a:ext cx="1440000" cy="523220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Protección de datos</a:t>
            </a:r>
            <a:endParaRPr lang="es-CO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C40C414-7743-4B3E-EE92-5D50C29AEB15}"/>
              </a:ext>
            </a:extLst>
          </p:cNvPr>
          <p:cNvSpPr txBox="1"/>
          <p:nvPr/>
        </p:nvSpPr>
        <p:spPr>
          <a:xfrm>
            <a:off x="3521079" y="3572639"/>
            <a:ext cx="1440000" cy="523220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Cultura de seguridad</a:t>
            </a:r>
            <a:endParaRPr lang="es-CO" b="1" dirty="0"/>
          </a:p>
        </p:txBody>
      </p:sp>
      <p:graphicFrame>
        <p:nvGraphicFramePr>
          <p:cNvPr id="43" name="Gráfico 42">
            <a:extLst>
              <a:ext uri="{FF2B5EF4-FFF2-40B4-BE49-F238E27FC236}">
                <a16:creationId xmlns:a16="http://schemas.microsoft.com/office/drawing/2014/main" id="{E8C3D070-4B48-24F0-BA31-672D58F36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961893"/>
              </p:ext>
            </p:extLst>
          </p:nvPr>
        </p:nvGraphicFramePr>
        <p:xfrm>
          <a:off x="5071696" y="2160828"/>
          <a:ext cx="6517794" cy="4285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4" name="CuadroTexto 53">
            <a:extLst>
              <a:ext uri="{FF2B5EF4-FFF2-40B4-BE49-F238E27FC236}">
                <a16:creationId xmlns:a16="http://schemas.microsoft.com/office/drawing/2014/main" id="{8726B5AD-3B1F-F6EC-8634-A6932459B726}"/>
              </a:ext>
            </a:extLst>
          </p:cNvPr>
          <p:cNvSpPr txBox="1"/>
          <p:nvPr/>
        </p:nvSpPr>
        <p:spPr>
          <a:xfrm>
            <a:off x="5464024" y="5519129"/>
            <a:ext cx="144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Menos Errores</a:t>
            </a:r>
          </a:p>
          <a:p>
            <a:pPr algn="ctr"/>
            <a:r>
              <a:rPr lang="es-MX" sz="1400" b="1" kern="0" dirty="0">
                <a:solidFill>
                  <a:srgbClr val="073B6C"/>
                </a:solidFill>
                <a:latin typeface="Arial"/>
                <a:cs typeface="Arial"/>
              </a:rPr>
              <a:t>Humanos</a:t>
            </a:r>
            <a:endParaRPr lang="es-CO" b="1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ED792E5-EBB7-BFEC-B68F-20724422ECFB}"/>
              </a:ext>
            </a:extLst>
          </p:cNvPr>
          <p:cNvSpPr txBox="1"/>
          <p:nvPr/>
        </p:nvSpPr>
        <p:spPr>
          <a:xfrm>
            <a:off x="5464024" y="2902789"/>
            <a:ext cx="144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Menos Monitoreo</a:t>
            </a:r>
            <a:endParaRPr lang="es-CO" b="1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EF132B4-440E-6C3D-D999-D42EE269924D}"/>
              </a:ext>
            </a:extLst>
          </p:cNvPr>
          <p:cNvSpPr txBox="1"/>
          <p:nvPr/>
        </p:nvSpPr>
        <p:spPr>
          <a:xfrm>
            <a:off x="9912498" y="2902789"/>
            <a:ext cx="144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Reducción Riesgo Legal</a:t>
            </a:r>
            <a:endParaRPr lang="es-CO" b="1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06133B6-761B-FF43-83D3-76F2DED9004B}"/>
              </a:ext>
            </a:extLst>
          </p:cNvPr>
          <p:cNvSpPr txBox="1"/>
          <p:nvPr/>
        </p:nvSpPr>
        <p:spPr>
          <a:xfrm>
            <a:off x="9733487" y="5652927"/>
            <a:ext cx="17980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Menos Filtraciones Datos</a:t>
            </a:r>
            <a:endParaRPr lang="es-CO" b="1" dirty="0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B785402A-4258-BFEC-8522-F2F61E6AF7D1}"/>
              </a:ext>
            </a:extLst>
          </p:cNvPr>
          <p:cNvSpPr txBox="1"/>
          <p:nvPr/>
        </p:nvSpPr>
        <p:spPr>
          <a:xfrm>
            <a:off x="1166348" y="5506198"/>
            <a:ext cx="1598279" cy="523220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Monitoreo y respuesta</a:t>
            </a:r>
            <a:endParaRPr lang="es-CO" b="1" dirty="0"/>
          </a:p>
        </p:txBody>
      </p:sp>
      <p:sp>
        <p:nvSpPr>
          <p:cNvPr id="452" name="CuadroTexto 451">
            <a:extLst>
              <a:ext uri="{FF2B5EF4-FFF2-40B4-BE49-F238E27FC236}">
                <a16:creationId xmlns:a16="http://schemas.microsoft.com/office/drawing/2014/main" id="{94E543D6-D321-34FB-73EB-C4096818FFFF}"/>
              </a:ext>
            </a:extLst>
          </p:cNvPr>
          <p:cNvSpPr txBox="1"/>
          <p:nvPr/>
        </p:nvSpPr>
        <p:spPr>
          <a:xfrm>
            <a:off x="2773802" y="5506198"/>
            <a:ext cx="1598279" cy="523220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Gobernanza y cumplimiento</a:t>
            </a:r>
            <a:endParaRPr lang="es-CO" b="1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CB63DB5-5F1F-9641-DB99-F4106CDD46E8}"/>
              </a:ext>
            </a:extLst>
          </p:cNvPr>
          <p:cNvSpPr/>
          <p:nvPr/>
        </p:nvSpPr>
        <p:spPr>
          <a:xfrm>
            <a:off x="459031" y="1934288"/>
            <a:ext cx="4497709" cy="4642253"/>
          </a:xfrm>
          <a:prstGeom prst="roundRect">
            <a:avLst>
              <a:gd name="adj" fmla="val 8003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algn="just" defTabSz="109152">
              <a:defRPr/>
            </a:pPr>
            <a:r>
              <a:rPr lang="es-CO" sz="1200" b="1" i="1" kern="0" dirty="0">
                <a:solidFill>
                  <a:srgbClr val="073B6C"/>
                </a:solidFill>
                <a:latin typeface="Arial"/>
                <a:cs typeface="Arial"/>
              </a:rPr>
              <a:t>*Tiempo estimado certificación en ISO 27001</a:t>
            </a:r>
            <a:r>
              <a:rPr lang="es-CO" sz="1200" i="1" kern="0" dirty="0">
                <a:solidFill>
                  <a:srgbClr val="073B6C"/>
                </a:solidFill>
                <a:latin typeface="Arial"/>
                <a:cs typeface="Arial"/>
              </a:rPr>
              <a:t>: 9-12 meses.</a:t>
            </a:r>
          </a:p>
        </p:txBody>
      </p:sp>
      <p:sp>
        <p:nvSpPr>
          <p:cNvPr id="26" name="Google Shape;78;p15">
            <a:extLst>
              <a:ext uri="{FF2B5EF4-FFF2-40B4-BE49-F238E27FC236}">
                <a16:creationId xmlns:a16="http://schemas.microsoft.com/office/drawing/2014/main" id="{89C7759F-1E1A-FE18-756C-5FACFEDD2D05}"/>
              </a:ext>
            </a:extLst>
          </p:cNvPr>
          <p:cNvSpPr/>
          <p:nvPr/>
        </p:nvSpPr>
        <p:spPr>
          <a:xfrm>
            <a:off x="4961282" y="2026342"/>
            <a:ext cx="151222" cy="317110"/>
          </a:xfrm>
          <a:custGeom>
            <a:avLst/>
            <a:gdLst/>
            <a:ahLst/>
            <a:cxnLst/>
            <a:rect l="l" t="t" r="r" b="b"/>
            <a:pathLst>
              <a:path w="4644" h="6026" extrusionOk="0">
                <a:moveTo>
                  <a:pt x="0" y="1"/>
                </a:moveTo>
                <a:lnTo>
                  <a:pt x="0" y="6025"/>
                </a:lnTo>
                <a:lnTo>
                  <a:pt x="1643" y="6025"/>
                </a:lnTo>
                <a:cubicBezTo>
                  <a:pt x="3298" y="6025"/>
                  <a:pt x="4643" y="4668"/>
                  <a:pt x="4643" y="3013"/>
                </a:cubicBezTo>
                <a:cubicBezTo>
                  <a:pt x="4643" y="2179"/>
                  <a:pt x="4310" y="1429"/>
                  <a:pt x="3762" y="894"/>
                </a:cubicBezTo>
                <a:cubicBezTo>
                  <a:pt x="3215" y="346"/>
                  <a:pt x="2465" y="1"/>
                  <a:pt x="1643" y="1"/>
                </a:cubicBezTo>
                <a:close/>
              </a:path>
            </a:pathLst>
          </a:custGeom>
          <a:solidFill>
            <a:srgbClr val="083C6E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" name="Google Shape;81;p15">
            <a:extLst>
              <a:ext uri="{FF2B5EF4-FFF2-40B4-BE49-F238E27FC236}">
                <a16:creationId xmlns:a16="http://schemas.microsoft.com/office/drawing/2014/main" id="{8E42897E-5DBE-6B77-ACF3-F076FF112545}"/>
              </a:ext>
            </a:extLst>
          </p:cNvPr>
          <p:cNvSpPr/>
          <p:nvPr/>
        </p:nvSpPr>
        <p:spPr>
          <a:xfrm>
            <a:off x="2178112" y="1839966"/>
            <a:ext cx="2934395" cy="456195"/>
          </a:xfrm>
          <a:custGeom>
            <a:avLst/>
            <a:gdLst/>
            <a:ahLst/>
            <a:cxnLst/>
            <a:rect l="l" t="t" r="r" b="b"/>
            <a:pathLst>
              <a:path w="42006" h="8669" extrusionOk="0">
                <a:moveTo>
                  <a:pt x="3001" y="0"/>
                </a:moveTo>
                <a:cubicBezTo>
                  <a:pt x="1465" y="0"/>
                  <a:pt x="191" y="1155"/>
                  <a:pt x="12" y="2655"/>
                </a:cubicBezTo>
                <a:cubicBezTo>
                  <a:pt x="0" y="2775"/>
                  <a:pt x="0" y="2894"/>
                  <a:pt x="0" y="3013"/>
                </a:cubicBezTo>
                <a:cubicBezTo>
                  <a:pt x="0" y="4668"/>
                  <a:pt x="1346" y="6013"/>
                  <a:pt x="3001" y="6013"/>
                </a:cubicBezTo>
                <a:lnTo>
                  <a:pt x="39005" y="6013"/>
                </a:lnTo>
                <a:cubicBezTo>
                  <a:pt x="39827" y="6013"/>
                  <a:pt x="40589" y="6358"/>
                  <a:pt x="41124" y="6894"/>
                </a:cubicBezTo>
                <a:cubicBezTo>
                  <a:pt x="41589" y="7358"/>
                  <a:pt x="41898" y="7978"/>
                  <a:pt x="41982" y="8668"/>
                </a:cubicBezTo>
                <a:lnTo>
                  <a:pt x="42005" y="8311"/>
                </a:lnTo>
                <a:lnTo>
                  <a:pt x="42005" y="3013"/>
                </a:lnTo>
                <a:cubicBezTo>
                  <a:pt x="42005" y="2179"/>
                  <a:pt x="41672" y="1429"/>
                  <a:pt x="41124" y="881"/>
                </a:cubicBezTo>
                <a:cubicBezTo>
                  <a:pt x="40589" y="346"/>
                  <a:pt x="39827" y="0"/>
                  <a:pt x="39005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" name="Google Shape;82;p15">
            <a:extLst>
              <a:ext uri="{FF2B5EF4-FFF2-40B4-BE49-F238E27FC236}">
                <a16:creationId xmlns:a16="http://schemas.microsoft.com/office/drawing/2014/main" id="{0E43C811-D139-E675-D7BB-6F1AC443B9EB}"/>
              </a:ext>
            </a:extLst>
          </p:cNvPr>
          <p:cNvSpPr/>
          <p:nvPr/>
        </p:nvSpPr>
        <p:spPr>
          <a:xfrm>
            <a:off x="2178112" y="1802341"/>
            <a:ext cx="2934395" cy="474981"/>
          </a:xfrm>
          <a:custGeom>
            <a:avLst/>
            <a:gdLst/>
            <a:ahLst/>
            <a:cxnLst/>
            <a:rect l="l" t="t" r="r" b="b"/>
            <a:pathLst>
              <a:path w="42006" h="9026" extrusionOk="0">
                <a:moveTo>
                  <a:pt x="3001" y="1"/>
                </a:moveTo>
                <a:cubicBezTo>
                  <a:pt x="1346" y="1"/>
                  <a:pt x="0" y="1346"/>
                  <a:pt x="0" y="3013"/>
                </a:cubicBezTo>
                <a:cubicBezTo>
                  <a:pt x="0" y="4668"/>
                  <a:pt x="1346" y="6014"/>
                  <a:pt x="3001" y="6014"/>
                </a:cubicBezTo>
                <a:lnTo>
                  <a:pt x="39005" y="6014"/>
                </a:lnTo>
                <a:cubicBezTo>
                  <a:pt x="39827" y="6014"/>
                  <a:pt x="40577" y="6359"/>
                  <a:pt x="41124" y="6907"/>
                </a:cubicBezTo>
                <a:cubicBezTo>
                  <a:pt x="41672" y="7442"/>
                  <a:pt x="42005" y="8192"/>
                  <a:pt x="42005" y="9026"/>
                </a:cubicBezTo>
                <a:lnTo>
                  <a:pt x="42005" y="3013"/>
                </a:lnTo>
                <a:cubicBezTo>
                  <a:pt x="42005" y="2180"/>
                  <a:pt x="41672" y="1430"/>
                  <a:pt x="41124" y="882"/>
                </a:cubicBezTo>
                <a:cubicBezTo>
                  <a:pt x="40577" y="346"/>
                  <a:pt x="39827" y="1"/>
                  <a:pt x="39005" y="1"/>
                </a:cubicBezTo>
                <a:close/>
              </a:path>
            </a:pathLst>
          </a:custGeom>
          <a:solidFill>
            <a:srgbClr val="1A5AA4"/>
          </a:solidFill>
          <a:ln>
            <a:noFill/>
          </a:ln>
        </p:spPr>
        <p:txBody>
          <a:bodyPr spcFirstLastPara="1" wrap="square" lIns="55440" tIns="55440" rIns="55440" bIns="55440" anchor="t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CO" sz="145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+mn-ea"/>
                <a:cs typeface="+mn-cs"/>
                <a:sym typeface="Fira Sans Extra Condensed Medium"/>
              </a:rPr>
              <a:t>Pilares Clave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A883365F-F6BF-C1AF-23D1-27828281E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88" y="2326308"/>
            <a:ext cx="540000" cy="540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240B6974-8D36-E692-6CC5-034F082EA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723" y="2320109"/>
            <a:ext cx="540000" cy="540000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89E50A40-8ED7-A34D-FC99-2B3449A37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1934" y="2320109"/>
            <a:ext cx="540000" cy="540000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DE6F7197-9D08-7ECF-437D-BAE84F2AC33E}"/>
              </a:ext>
            </a:extLst>
          </p:cNvPr>
          <p:cNvSpPr txBox="1"/>
          <p:nvPr/>
        </p:nvSpPr>
        <p:spPr>
          <a:xfrm>
            <a:off x="468197" y="2829956"/>
            <a:ext cx="1650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-80%</a:t>
            </a:r>
          </a:p>
          <a:p>
            <a:pPr algn="ctr"/>
            <a:r>
              <a:rPr lang="es-MX" sz="1200" kern="0" dirty="0">
                <a:solidFill>
                  <a:srgbClr val="073B6C"/>
                </a:solidFill>
                <a:latin typeface="Arial"/>
                <a:cs typeface="Arial"/>
              </a:rPr>
              <a:t>Reducción incumplimiento legal</a:t>
            </a:r>
            <a:endParaRPr kumimoji="0" lang="es-MX" b="1" i="0" u="none" strike="noStrike" kern="0" cap="none" spc="0" normalizeH="0" baseline="0" noProof="0" dirty="0">
              <a:ln>
                <a:noFill/>
              </a:ln>
              <a:solidFill>
                <a:srgbClr val="073B6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7B65E62C-B4E7-47DD-C78D-DB76360F0A5A}"/>
              </a:ext>
            </a:extLst>
          </p:cNvPr>
          <p:cNvSpPr txBox="1"/>
          <p:nvPr/>
        </p:nvSpPr>
        <p:spPr>
          <a:xfrm>
            <a:off x="1969426" y="2829956"/>
            <a:ext cx="1650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-65%</a:t>
            </a:r>
          </a:p>
          <a:p>
            <a:pPr algn="ctr"/>
            <a:r>
              <a:rPr lang="es-MX" sz="1200" kern="0" dirty="0">
                <a:solidFill>
                  <a:srgbClr val="073B6C"/>
                </a:solidFill>
                <a:latin typeface="Arial"/>
                <a:cs typeface="Arial"/>
              </a:rPr>
              <a:t>Incidentes </a:t>
            </a:r>
          </a:p>
          <a:p>
            <a:pPr algn="ctr"/>
            <a:r>
              <a:rPr lang="es-MX" sz="1200" kern="0" dirty="0">
                <a:solidFill>
                  <a:srgbClr val="073B6C"/>
                </a:solidFill>
                <a:latin typeface="Arial"/>
                <a:cs typeface="Arial"/>
              </a:rPr>
              <a:t>filtración datos</a:t>
            </a:r>
            <a:endParaRPr kumimoji="0" lang="es-MX" b="1" i="0" u="none" strike="noStrike" kern="0" cap="none" spc="0" normalizeH="0" baseline="0" noProof="0" dirty="0">
              <a:ln>
                <a:noFill/>
              </a:ln>
              <a:solidFill>
                <a:srgbClr val="073B6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67FF2658-69B2-77AB-93B1-8301C7185C45}"/>
              </a:ext>
            </a:extLst>
          </p:cNvPr>
          <p:cNvSpPr txBox="1"/>
          <p:nvPr/>
        </p:nvSpPr>
        <p:spPr>
          <a:xfrm>
            <a:off x="3446517" y="2829956"/>
            <a:ext cx="1650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-50%</a:t>
            </a:r>
          </a:p>
          <a:p>
            <a:pPr algn="ctr"/>
            <a:r>
              <a:rPr lang="es-MX" sz="1200" kern="0" dirty="0">
                <a:solidFill>
                  <a:srgbClr val="073B6C"/>
                </a:solidFill>
                <a:latin typeface="Arial"/>
                <a:cs typeface="Arial"/>
              </a:rPr>
              <a:t>Reducción </a:t>
            </a:r>
          </a:p>
          <a:p>
            <a:pPr algn="ctr"/>
            <a:r>
              <a:rPr lang="es-MX" sz="1200" kern="0" dirty="0">
                <a:solidFill>
                  <a:srgbClr val="073B6C"/>
                </a:solidFill>
                <a:latin typeface="Arial"/>
                <a:cs typeface="Arial"/>
              </a:rPr>
              <a:t>errores humanos</a:t>
            </a:r>
            <a:endParaRPr kumimoji="0" lang="es-MX" b="1" i="0" u="none" strike="noStrike" kern="0" cap="none" spc="0" normalizeH="0" baseline="0" noProof="0" dirty="0">
              <a:ln>
                <a:noFill/>
              </a:ln>
              <a:solidFill>
                <a:srgbClr val="073B6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1CFC44A1-0159-1075-CD03-EC517E1BFE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0963" y="4238825"/>
            <a:ext cx="540000" cy="540000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E4D1CA31-CCA4-43CB-9827-86F511B75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2941" y="4241278"/>
            <a:ext cx="540000" cy="540000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D3258EA0-3599-C8B1-06E3-6C39CE87D2A8}"/>
              </a:ext>
            </a:extLst>
          </p:cNvPr>
          <p:cNvSpPr txBox="1"/>
          <p:nvPr/>
        </p:nvSpPr>
        <p:spPr>
          <a:xfrm>
            <a:off x="1169522" y="4763515"/>
            <a:ext cx="1650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kern="0" dirty="0">
                <a:solidFill>
                  <a:srgbClr val="073B6C"/>
                </a:solidFill>
                <a:latin typeface="Arial"/>
                <a:cs typeface="Arial"/>
              </a:rPr>
              <a:t>+3 veces</a:t>
            </a:r>
            <a:endParaRPr kumimoji="0" lang="es-MX" sz="2000" b="1" i="0" u="none" strike="noStrike" kern="0" cap="none" spc="0" normalizeH="0" baseline="0" noProof="0" dirty="0">
              <a:ln>
                <a:noFill/>
              </a:ln>
              <a:solidFill>
                <a:srgbClr val="073B6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algn="ctr"/>
            <a:r>
              <a:rPr lang="es-MX" sz="1200" kern="0" dirty="0">
                <a:solidFill>
                  <a:srgbClr val="073B6C"/>
                </a:solidFill>
                <a:latin typeface="Arial"/>
                <a:cs typeface="Arial"/>
              </a:rPr>
              <a:t>Rápida detección amenazas</a:t>
            </a:r>
            <a:endParaRPr kumimoji="0" lang="es-MX" b="1" i="0" u="none" strike="noStrike" kern="0" cap="none" spc="0" normalizeH="0" baseline="0" noProof="0" dirty="0">
              <a:ln>
                <a:noFill/>
              </a:ln>
              <a:solidFill>
                <a:srgbClr val="073B6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3" name="CuadroTexto 452">
            <a:extLst>
              <a:ext uri="{FF2B5EF4-FFF2-40B4-BE49-F238E27FC236}">
                <a16:creationId xmlns:a16="http://schemas.microsoft.com/office/drawing/2014/main" id="{B729819B-647A-8592-C542-60147B95FE9E}"/>
              </a:ext>
            </a:extLst>
          </p:cNvPr>
          <p:cNvSpPr txBox="1"/>
          <p:nvPr/>
        </p:nvSpPr>
        <p:spPr>
          <a:xfrm>
            <a:off x="2776976" y="4763515"/>
            <a:ext cx="1650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-45%</a:t>
            </a:r>
          </a:p>
          <a:p>
            <a:pPr algn="ctr"/>
            <a:r>
              <a:rPr lang="es-MX" sz="1200" kern="0" dirty="0">
                <a:solidFill>
                  <a:srgbClr val="073B6C"/>
                </a:solidFill>
                <a:latin typeface="Arial"/>
                <a:cs typeface="Arial"/>
              </a:rPr>
              <a:t>Reducción impacto financiero incidentes</a:t>
            </a:r>
            <a:endParaRPr kumimoji="0" lang="es-MX" b="1" i="0" u="none" strike="noStrike" kern="0" cap="none" spc="0" normalizeH="0" baseline="0" noProof="0" dirty="0">
              <a:ln>
                <a:noFill/>
              </a:ln>
              <a:solidFill>
                <a:srgbClr val="073B6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4" name="Rectángulo: esquinas diagonales redondeadas 453">
            <a:extLst>
              <a:ext uri="{FF2B5EF4-FFF2-40B4-BE49-F238E27FC236}">
                <a16:creationId xmlns:a16="http://schemas.microsoft.com/office/drawing/2014/main" id="{B6B89EA8-A6CE-67CA-3E93-0FCF1723C0B5}"/>
              </a:ext>
            </a:extLst>
          </p:cNvPr>
          <p:cNvSpPr/>
          <p:nvPr/>
        </p:nvSpPr>
        <p:spPr>
          <a:xfrm>
            <a:off x="5463287" y="1964567"/>
            <a:ext cx="6057749" cy="4642253"/>
          </a:xfrm>
          <a:prstGeom prst="round2DiagRect">
            <a:avLst>
              <a:gd name="adj1" fmla="val 3535"/>
              <a:gd name="adj2" fmla="val 0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1400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</p:txBody>
      </p:sp>
      <p:sp>
        <p:nvSpPr>
          <p:cNvPr id="58" name="object 26">
            <a:extLst>
              <a:ext uri="{FF2B5EF4-FFF2-40B4-BE49-F238E27FC236}">
                <a16:creationId xmlns:a16="http://schemas.microsoft.com/office/drawing/2014/main" id="{2AE759A8-1DD0-F839-BA97-79997EB52BB7}"/>
              </a:ext>
            </a:extLst>
          </p:cNvPr>
          <p:cNvSpPr/>
          <p:nvPr/>
        </p:nvSpPr>
        <p:spPr>
          <a:xfrm>
            <a:off x="5460341" y="1801585"/>
            <a:ext cx="6067793" cy="360000"/>
          </a:xfrm>
          <a:prstGeom prst="round2DiagRect">
            <a:avLst/>
          </a:prstGeom>
          <a:solidFill>
            <a:srgbClr val="1A5BA4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s-CO" sz="1400" b="1" spc="-10" dirty="0">
                <a:solidFill>
                  <a:schemeClr val="bg1"/>
                </a:solidFill>
                <a:latin typeface="Arial"/>
                <a:cs typeface="Arial"/>
              </a:rPr>
              <a:t>Beneficios de implementar ISO 27001</a:t>
            </a:r>
            <a:endParaRPr sz="1400" b="1" spc="-1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91917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934D6-10BF-D41E-AEAD-47830C118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8E41FC6-EA06-26C8-8CD6-6261ACBB6F4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 cstate="print"/>
          <a:srcRect r="27898"/>
          <a:stretch/>
        </p:blipFill>
        <p:spPr>
          <a:xfrm>
            <a:off x="16033" y="7677"/>
            <a:ext cx="12191144" cy="68575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A5719FE1-6635-EDF8-F5A7-3E0F18A7E8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44" y="237876"/>
            <a:ext cx="6756371" cy="558811"/>
          </a:xfrm>
          <a:prstGeom prst="rect">
            <a:avLst/>
          </a:prstGeom>
        </p:spPr>
        <p:txBody>
          <a:bodyPr vert="horz" wrap="square" lIns="0" tIns="134307" rIns="0" bIns="0" rtlCol="0">
            <a:spAutoFit/>
          </a:bodyPr>
          <a:lstStyle/>
          <a:p>
            <a:pPr marL="7701">
              <a:lnSpc>
                <a:spcPts val="3302"/>
              </a:lnSpc>
              <a:spcBef>
                <a:spcPts val="58"/>
              </a:spcBef>
            </a:pPr>
            <a:r>
              <a:rPr lang="es-MX" sz="2800" dirty="0"/>
              <a:t>Retorno Inversión (ROI) y Beneficios</a:t>
            </a:r>
            <a:endParaRPr lang="es-CO" b="0" spc="-6" dirty="0">
              <a:solidFill>
                <a:schemeClr val="bg1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7D0AB96-948B-A64F-36AB-115E65B13829}"/>
              </a:ext>
            </a:extLst>
          </p:cNvPr>
          <p:cNvSpPr txBox="1"/>
          <p:nvPr/>
        </p:nvSpPr>
        <p:spPr>
          <a:xfrm>
            <a:off x="586729" y="5360042"/>
            <a:ext cx="1717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Reducción riesgos legales y sanciones</a:t>
            </a:r>
            <a:endParaRPr kumimoji="0" lang="es-CO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8B329D0-73A8-4D17-A0F0-FCBED8B5A79B}"/>
              </a:ext>
            </a:extLst>
          </p:cNvPr>
          <p:cNvSpPr txBox="1"/>
          <p:nvPr/>
        </p:nvSpPr>
        <p:spPr>
          <a:xfrm>
            <a:off x="3133454" y="5358780"/>
            <a:ext cx="2107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Incremento  confiabilidad y retención clientes</a:t>
            </a:r>
            <a:endParaRPr kumimoji="0" lang="es-CO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47760C-13D1-22E2-3AED-D01982F241C4}"/>
              </a:ext>
            </a:extLst>
          </p:cNvPr>
          <p:cNvSpPr txBox="1"/>
          <p:nvPr/>
        </p:nvSpPr>
        <p:spPr>
          <a:xfrm>
            <a:off x="586729" y="4789700"/>
            <a:ext cx="17172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30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80%</a:t>
            </a:r>
            <a:endParaRPr lang="es-CO" sz="3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772497D-5AFC-BB9D-0069-9F16AAA2C9BC}"/>
              </a:ext>
            </a:extLst>
          </p:cNvPr>
          <p:cNvSpPr txBox="1"/>
          <p:nvPr/>
        </p:nvSpPr>
        <p:spPr>
          <a:xfrm>
            <a:off x="3328604" y="4772783"/>
            <a:ext cx="17172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000" b="1" kern="0" dirty="0">
                <a:solidFill>
                  <a:srgbClr val="073B6C"/>
                </a:solidFill>
                <a:latin typeface="Arial"/>
                <a:cs typeface="Arial"/>
              </a:rPr>
              <a:t>95</a:t>
            </a:r>
            <a:r>
              <a:rPr kumimoji="0" lang="es-MX" sz="30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endParaRPr lang="es-CO" sz="3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9AD58D9-C6AD-EC42-1A03-8B0AC9BEE60A}"/>
              </a:ext>
            </a:extLst>
          </p:cNvPr>
          <p:cNvSpPr txBox="1"/>
          <p:nvPr/>
        </p:nvSpPr>
        <p:spPr>
          <a:xfrm>
            <a:off x="334205" y="2640630"/>
            <a:ext cx="1891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Costo Brecha datos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2A0DCB-B73C-8750-B035-A0DDCE45F3EC}"/>
              </a:ext>
            </a:extLst>
          </p:cNvPr>
          <p:cNvSpPr txBox="1"/>
          <p:nvPr/>
        </p:nvSpPr>
        <p:spPr>
          <a:xfrm>
            <a:off x="3187979" y="2640630"/>
            <a:ext cx="2357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Inversión ciberseguridad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FC3F9C-B5B6-80FD-7BC8-49168D0A20CA}"/>
              </a:ext>
            </a:extLst>
          </p:cNvPr>
          <p:cNvSpPr txBox="1"/>
          <p:nvPr/>
        </p:nvSpPr>
        <p:spPr>
          <a:xfrm>
            <a:off x="433850" y="2200445"/>
            <a:ext cx="169211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30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$3M</a:t>
            </a:r>
            <a:endParaRPr lang="es-CO" sz="3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715C751-6BD7-9573-5BE3-A42D3C50C64A}"/>
              </a:ext>
            </a:extLst>
          </p:cNvPr>
          <p:cNvSpPr txBox="1"/>
          <p:nvPr/>
        </p:nvSpPr>
        <p:spPr>
          <a:xfrm>
            <a:off x="3460112" y="2200445"/>
            <a:ext cx="16924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30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$1M</a:t>
            </a:r>
            <a:endParaRPr lang="es-CO" sz="30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27E95B1-2158-4710-4267-1AF05EF7B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076" y="1946560"/>
            <a:ext cx="1080000" cy="108000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DD025AF-F9E7-A750-0475-4E59FA30B15E}"/>
              </a:ext>
            </a:extLst>
          </p:cNvPr>
          <p:cNvSpPr/>
          <p:nvPr/>
        </p:nvSpPr>
        <p:spPr>
          <a:xfrm>
            <a:off x="314773" y="3921280"/>
            <a:ext cx="5119717" cy="1997688"/>
          </a:xfrm>
          <a:prstGeom prst="roundRect">
            <a:avLst>
              <a:gd name="adj" fmla="val 8003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9706C162-A1AB-39C6-F224-78F71ED4DD27}"/>
              </a:ext>
            </a:extLst>
          </p:cNvPr>
          <p:cNvSpPr/>
          <p:nvPr/>
        </p:nvSpPr>
        <p:spPr>
          <a:xfrm>
            <a:off x="5439033" y="4013333"/>
            <a:ext cx="151222" cy="317110"/>
          </a:xfrm>
          <a:custGeom>
            <a:avLst/>
            <a:gdLst/>
            <a:ahLst/>
            <a:cxnLst/>
            <a:rect l="l" t="t" r="r" b="b"/>
            <a:pathLst>
              <a:path w="4644" h="6026" extrusionOk="0">
                <a:moveTo>
                  <a:pt x="0" y="1"/>
                </a:moveTo>
                <a:lnTo>
                  <a:pt x="0" y="6025"/>
                </a:lnTo>
                <a:lnTo>
                  <a:pt x="1643" y="6025"/>
                </a:lnTo>
                <a:cubicBezTo>
                  <a:pt x="3298" y="6025"/>
                  <a:pt x="4643" y="4668"/>
                  <a:pt x="4643" y="3013"/>
                </a:cubicBezTo>
                <a:cubicBezTo>
                  <a:pt x="4643" y="2179"/>
                  <a:pt x="4310" y="1429"/>
                  <a:pt x="3762" y="894"/>
                </a:cubicBezTo>
                <a:cubicBezTo>
                  <a:pt x="3215" y="346"/>
                  <a:pt x="2465" y="1"/>
                  <a:pt x="1643" y="1"/>
                </a:cubicBezTo>
                <a:close/>
              </a:path>
            </a:pathLst>
          </a:custGeom>
          <a:solidFill>
            <a:srgbClr val="083C6E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81;p15">
            <a:extLst>
              <a:ext uri="{FF2B5EF4-FFF2-40B4-BE49-F238E27FC236}">
                <a16:creationId xmlns:a16="http://schemas.microsoft.com/office/drawing/2014/main" id="{5FCD9C78-1C03-2B27-B379-5EFF51EFE929}"/>
              </a:ext>
            </a:extLst>
          </p:cNvPr>
          <p:cNvSpPr/>
          <p:nvPr/>
        </p:nvSpPr>
        <p:spPr>
          <a:xfrm>
            <a:off x="2655863" y="3826957"/>
            <a:ext cx="2934395" cy="456195"/>
          </a:xfrm>
          <a:custGeom>
            <a:avLst/>
            <a:gdLst/>
            <a:ahLst/>
            <a:cxnLst/>
            <a:rect l="l" t="t" r="r" b="b"/>
            <a:pathLst>
              <a:path w="42006" h="8669" extrusionOk="0">
                <a:moveTo>
                  <a:pt x="3001" y="0"/>
                </a:moveTo>
                <a:cubicBezTo>
                  <a:pt x="1465" y="0"/>
                  <a:pt x="191" y="1155"/>
                  <a:pt x="12" y="2655"/>
                </a:cubicBezTo>
                <a:cubicBezTo>
                  <a:pt x="0" y="2775"/>
                  <a:pt x="0" y="2894"/>
                  <a:pt x="0" y="3013"/>
                </a:cubicBezTo>
                <a:cubicBezTo>
                  <a:pt x="0" y="4668"/>
                  <a:pt x="1346" y="6013"/>
                  <a:pt x="3001" y="6013"/>
                </a:cubicBezTo>
                <a:lnTo>
                  <a:pt x="39005" y="6013"/>
                </a:lnTo>
                <a:cubicBezTo>
                  <a:pt x="39827" y="6013"/>
                  <a:pt x="40589" y="6358"/>
                  <a:pt x="41124" y="6894"/>
                </a:cubicBezTo>
                <a:cubicBezTo>
                  <a:pt x="41589" y="7358"/>
                  <a:pt x="41898" y="7978"/>
                  <a:pt x="41982" y="8668"/>
                </a:cubicBezTo>
                <a:lnTo>
                  <a:pt x="42005" y="8311"/>
                </a:lnTo>
                <a:lnTo>
                  <a:pt x="42005" y="3013"/>
                </a:lnTo>
                <a:cubicBezTo>
                  <a:pt x="42005" y="2179"/>
                  <a:pt x="41672" y="1429"/>
                  <a:pt x="41124" y="881"/>
                </a:cubicBezTo>
                <a:cubicBezTo>
                  <a:pt x="40589" y="346"/>
                  <a:pt x="39827" y="0"/>
                  <a:pt x="39005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Google Shape;82;p15">
            <a:extLst>
              <a:ext uri="{FF2B5EF4-FFF2-40B4-BE49-F238E27FC236}">
                <a16:creationId xmlns:a16="http://schemas.microsoft.com/office/drawing/2014/main" id="{FF54A841-E912-51B2-FEE0-5E81E489A53E}"/>
              </a:ext>
            </a:extLst>
          </p:cNvPr>
          <p:cNvSpPr/>
          <p:nvPr/>
        </p:nvSpPr>
        <p:spPr>
          <a:xfrm>
            <a:off x="2655863" y="3789332"/>
            <a:ext cx="2934395" cy="474981"/>
          </a:xfrm>
          <a:custGeom>
            <a:avLst/>
            <a:gdLst/>
            <a:ahLst/>
            <a:cxnLst/>
            <a:rect l="l" t="t" r="r" b="b"/>
            <a:pathLst>
              <a:path w="42006" h="9026" extrusionOk="0">
                <a:moveTo>
                  <a:pt x="3001" y="1"/>
                </a:moveTo>
                <a:cubicBezTo>
                  <a:pt x="1346" y="1"/>
                  <a:pt x="0" y="1346"/>
                  <a:pt x="0" y="3013"/>
                </a:cubicBezTo>
                <a:cubicBezTo>
                  <a:pt x="0" y="4668"/>
                  <a:pt x="1346" y="6014"/>
                  <a:pt x="3001" y="6014"/>
                </a:cubicBezTo>
                <a:lnTo>
                  <a:pt x="39005" y="6014"/>
                </a:lnTo>
                <a:cubicBezTo>
                  <a:pt x="39827" y="6014"/>
                  <a:pt x="40577" y="6359"/>
                  <a:pt x="41124" y="6907"/>
                </a:cubicBezTo>
                <a:cubicBezTo>
                  <a:pt x="41672" y="7442"/>
                  <a:pt x="42005" y="8192"/>
                  <a:pt x="42005" y="9026"/>
                </a:cubicBezTo>
                <a:lnTo>
                  <a:pt x="42005" y="3013"/>
                </a:lnTo>
                <a:cubicBezTo>
                  <a:pt x="42005" y="2180"/>
                  <a:pt x="41672" y="1430"/>
                  <a:pt x="41124" y="882"/>
                </a:cubicBezTo>
                <a:cubicBezTo>
                  <a:pt x="40577" y="346"/>
                  <a:pt x="39827" y="1"/>
                  <a:pt x="39005" y="1"/>
                </a:cubicBezTo>
                <a:close/>
              </a:path>
            </a:pathLst>
          </a:custGeom>
          <a:solidFill>
            <a:srgbClr val="1A5AA4"/>
          </a:solidFill>
          <a:ln>
            <a:noFill/>
          </a:ln>
        </p:spPr>
        <p:txBody>
          <a:bodyPr spcFirstLastPara="1" wrap="square" lIns="55440" tIns="55440" rIns="55440" bIns="55440" anchor="t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CO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+mn-ea"/>
                <a:cs typeface="+mn-cs"/>
                <a:sym typeface="Fira Sans Extra Condensed Medium"/>
              </a:rPr>
              <a:t>Mapa de Riesgos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2D6B932-E6A1-108B-EEEC-D66B9D82DA2A}"/>
              </a:ext>
            </a:extLst>
          </p:cNvPr>
          <p:cNvSpPr/>
          <p:nvPr/>
        </p:nvSpPr>
        <p:spPr>
          <a:xfrm>
            <a:off x="314773" y="1638672"/>
            <a:ext cx="5230930" cy="1620942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103967" marR="0" lvl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1400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</p:txBody>
      </p:sp>
      <p:sp>
        <p:nvSpPr>
          <p:cNvPr id="17" name="object 26">
            <a:extLst>
              <a:ext uri="{FF2B5EF4-FFF2-40B4-BE49-F238E27FC236}">
                <a16:creationId xmlns:a16="http://schemas.microsoft.com/office/drawing/2014/main" id="{EB579826-DB51-AB57-321D-3C6946293EE1}"/>
              </a:ext>
            </a:extLst>
          </p:cNvPr>
          <p:cNvSpPr/>
          <p:nvPr/>
        </p:nvSpPr>
        <p:spPr>
          <a:xfrm>
            <a:off x="314773" y="1468504"/>
            <a:ext cx="5241600" cy="324000"/>
          </a:xfrm>
          <a:prstGeom prst="round2DiagRect">
            <a:avLst/>
          </a:prstGeom>
          <a:solidFill>
            <a:srgbClr val="1A5BA4"/>
          </a:solidFill>
        </p:spPr>
        <p:txBody>
          <a:bodyPr wrap="square" lIns="0" tIns="0" rIns="0" bIns="0"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500" b="1" i="1" u="none" strike="noStrike" kern="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Costo vs. Beneficio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7BFD37F-F182-4EF7-7032-07BB639AD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376" y="4283152"/>
            <a:ext cx="540000" cy="540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DBC78D3-E098-678A-35B8-E465611F3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252" y="4283152"/>
            <a:ext cx="540000" cy="540000"/>
          </a:xfrm>
          <a:prstGeom prst="rect">
            <a:avLst/>
          </a:prstGeom>
        </p:spPr>
      </p:pic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92456896-FDAC-3D37-E201-95F591FF8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6918033"/>
              </p:ext>
            </p:extLst>
          </p:nvPr>
        </p:nvGraphicFramePr>
        <p:xfrm>
          <a:off x="6201209" y="2094271"/>
          <a:ext cx="5656586" cy="3972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A399F736-461B-71E8-D578-F74C8CB12ABB}"/>
              </a:ext>
            </a:extLst>
          </p:cNvPr>
          <p:cNvSpPr txBox="1"/>
          <p:nvPr/>
        </p:nvSpPr>
        <p:spPr>
          <a:xfrm>
            <a:off x="8059729" y="5542995"/>
            <a:ext cx="2107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Tipo de costo</a:t>
            </a:r>
            <a:endParaRPr kumimoji="0" lang="es-CO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81FD53E-6764-1C50-6CC5-AC5B543C051C}"/>
              </a:ext>
            </a:extLst>
          </p:cNvPr>
          <p:cNvSpPr txBox="1"/>
          <p:nvPr/>
        </p:nvSpPr>
        <p:spPr>
          <a:xfrm rot="16200000">
            <a:off x="5065798" y="3769282"/>
            <a:ext cx="2107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0" cap="none" spc="0" normalizeH="0" baseline="0" noProof="0" dirty="0">
                <a:ln>
                  <a:noFill/>
                </a:ln>
                <a:solidFill>
                  <a:srgbClr val="073B6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Valores (Millones COP)</a:t>
            </a:r>
            <a:endParaRPr kumimoji="0" lang="es-CO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26">
            <a:extLst>
              <a:ext uri="{FF2B5EF4-FFF2-40B4-BE49-F238E27FC236}">
                <a16:creationId xmlns:a16="http://schemas.microsoft.com/office/drawing/2014/main" id="{3AFE7EA8-131B-6E71-4499-4BC858A3B7EA}"/>
              </a:ext>
            </a:extLst>
          </p:cNvPr>
          <p:cNvSpPr/>
          <p:nvPr/>
        </p:nvSpPr>
        <p:spPr>
          <a:xfrm>
            <a:off x="6043327" y="1468504"/>
            <a:ext cx="5814467" cy="324000"/>
          </a:xfrm>
          <a:prstGeom prst="round2DiagRect">
            <a:avLst/>
          </a:prstGeom>
          <a:solidFill>
            <a:srgbClr val="1A5BA4"/>
          </a:solidFill>
        </p:spPr>
        <p:txBody>
          <a:bodyPr wrap="square" lIns="0" tIns="0" rIns="0" bIns="0"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500" b="1" i="1" u="none" strike="noStrike" kern="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Costo de una Brecha vs. Inversión en seguridad</a:t>
            </a:r>
          </a:p>
        </p:txBody>
      </p:sp>
    </p:spTree>
    <p:extLst>
      <p:ext uri="{BB962C8B-B14F-4D97-AF65-F5344CB8AC3E}">
        <p14:creationId xmlns:p14="http://schemas.microsoft.com/office/powerpoint/2010/main" val="42920862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39185-549A-183C-016F-A2C9DA939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607CFB5-CC0F-C78F-CD09-6DCD3722287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 cstate="print"/>
          <a:srcRect r="27898"/>
          <a:stretch/>
        </p:blipFill>
        <p:spPr>
          <a:xfrm>
            <a:off x="16033" y="7677"/>
            <a:ext cx="12191144" cy="68575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3CAC1FA-25B2-EF54-7BA1-C7A62422E4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27" y="277777"/>
            <a:ext cx="6756371" cy="558811"/>
          </a:xfrm>
          <a:prstGeom prst="rect">
            <a:avLst/>
          </a:prstGeom>
        </p:spPr>
        <p:txBody>
          <a:bodyPr vert="horz" wrap="square" lIns="0" tIns="134307" rIns="0" bIns="0" rtlCol="0">
            <a:spAutoFit/>
          </a:bodyPr>
          <a:lstStyle/>
          <a:p>
            <a:pPr marL="7701">
              <a:lnSpc>
                <a:spcPts val="3302"/>
              </a:lnSpc>
              <a:spcBef>
                <a:spcPts val="58"/>
              </a:spcBef>
            </a:pPr>
            <a:r>
              <a:rPr lang="es-MX" sz="2800" dirty="0"/>
              <a:t>Plan Implementación ISO 27001 </a:t>
            </a:r>
            <a:endParaRPr lang="es-CO" b="0" spc="-6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C3372C0-FD53-C08E-8A57-15E5DD91EAC0}"/>
              </a:ext>
            </a:extLst>
          </p:cNvPr>
          <p:cNvSpPr/>
          <p:nvPr/>
        </p:nvSpPr>
        <p:spPr>
          <a:xfrm>
            <a:off x="319314" y="2286060"/>
            <a:ext cx="2520000" cy="1704432"/>
          </a:xfrm>
          <a:prstGeom prst="roundRect">
            <a:avLst>
              <a:gd name="adj" fmla="val 8003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lIns="0" tIns="324000" rIns="0" bIns="0" rtlCol="0" anchor="t"/>
          <a:lstStyle/>
          <a:p>
            <a:pPr marL="103967" marR="0" lvl="0" indent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Tiempo: 0 – 3 meses</a:t>
            </a:r>
          </a:p>
          <a:p>
            <a:pPr marL="103967" marR="0" lvl="0" indent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indent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1" kern="0" spc="-3" dirty="0">
              <a:solidFill>
                <a:srgbClr val="001F5F"/>
              </a:solidFill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marR="0" lvl="0" indent="0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Evaluación riesgos y diagnóstico seguridad</a:t>
            </a:r>
          </a:p>
          <a:p>
            <a:pPr marL="103967" marR="0" lvl="0" indent="0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Inversión </a:t>
            </a: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  <a:sym typeface="Wingdings" panose="05000000000000000000" pitchFamily="2" charset="2"/>
              </a:rPr>
              <a:t> USD 100 K</a:t>
            </a: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3D1742F0-D414-7111-20B8-D9AEA12EF55F}"/>
              </a:ext>
            </a:extLst>
          </p:cNvPr>
          <p:cNvSpPr/>
          <p:nvPr/>
        </p:nvSpPr>
        <p:spPr>
          <a:xfrm>
            <a:off x="2851350" y="2444787"/>
            <a:ext cx="155765" cy="317110"/>
          </a:xfrm>
          <a:custGeom>
            <a:avLst/>
            <a:gdLst/>
            <a:ahLst/>
            <a:cxnLst/>
            <a:rect l="l" t="t" r="r" b="b"/>
            <a:pathLst>
              <a:path w="4644" h="6026" extrusionOk="0">
                <a:moveTo>
                  <a:pt x="0" y="1"/>
                </a:moveTo>
                <a:lnTo>
                  <a:pt x="0" y="6025"/>
                </a:lnTo>
                <a:lnTo>
                  <a:pt x="1643" y="6025"/>
                </a:lnTo>
                <a:cubicBezTo>
                  <a:pt x="3298" y="6025"/>
                  <a:pt x="4643" y="4668"/>
                  <a:pt x="4643" y="3013"/>
                </a:cubicBezTo>
                <a:cubicBezTo>
                  <a:pt x="4643" y="2179"/>
                  <a:pt x="4310" y="1429"/>
                  <a:pt x="3762" y="894"/>
                </a:cubicBezTo>
                <a:cubicBezTo>
                  <a:pt x="3215" y="346"/>
                  <a:pt x="2465" y="1"/>
                  <a:pt x="1643" y="1"/>
                </a:cubicBezTo>
                <a:close/>
              </a:path>
            </a:pathLst>
          </a:custGeom>
          <a:solidFill>
            <a:srgbClr val="083C6E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81;p15">
            <a:extLst>
              <a:ext uri="{FF2B5EF4-FFF2-40B4-BE49-F238E27FC236}">
                <a16:creationId xmlns:a16="http://schemas.microsoft.com/office/drawing/2014/main" id="{A51BDF18-E7B1-DE54-E18E-B4506E489480}"/>
              </a:ext>
            </a:extLst>
          </p:cNvPr>
          <p:cNvSpPr/>
          <p:nvPr/>
        </p:nvSpPr>
        <p:spPr>
          <a:xfrm>
            <a:off x="1257523" y="2191737"/>
            <a:ext cx="1749595" cy="456195"/>
          </a:xfrm>
          <a:custGeom>
            <a:avLst/>
            <a:gdLst/>
            <a:ahLst/>
            <a:cxnLst/>
            <a:rect l="l" t="t" r="r" b="b"/>
            <a:pathLst>
              <a:path w="42006" h="8669" extrusionOk="0">
                <a:moveTo>
                  <a:pt x="3001" y="0"/>
                </a:moveTo>
                <a:cubicBezTo>
                  <a:pt x="1465" y="0"/>
                  <a:pt x="191" y="1155"/>
                  <a:pt x="12" y="2655"/>
                </a:cubicBezTo>
                <a:cubicBezTo>
                  <a:pt x="0" y="2775"/>
                  <a:pt x="0" y="2894"/>
                  <a:pt x="0" y="3013"/>
                </a:cubicBezTo>
                <a:cubicBezTo>
                  <a:pt x="0" y="4668"/>
                  <a:pt x="1346" y="6013"/>
                  <a:pt x="3001" y="6013"/>
                </a:cubicBezTo>
                <a:lnTo>
                  <a:pt x="39005" y="6013"/>
                </a:lnTo>
                <a:cubicBezTo>
                  <a:pt x="39827" y="6013"/>
                  <a:pt x="40589" y="6358"/>
                  <a:pt x="41124" y="6894"/>
                </a:cubicBezTo>
                <a:cubicBezTo>
                  <a:pt x="41589" y="7358"/>
                  <a:pt x="41898" y="7978"/>
                  <a:pt x="41982" y="8668"/>
                </a:cubicBezTo>
                <a:lnTo>
                  <a:pt x="42005" y="8311"/>
                </a:lnTo>
                <a:lnTo>
                  <a:pt x="42005" y="3013"/>
                </a:lnTo>
                <a:cubicBezTo>
                  <a:pt x="42005" y="2179"/>
                  <a:pt x="41672" y="1429"/>
                  <a:pt x="41124" y="881"/>
                </a:cubicBezTo>
                <a:cubicBezTo>
                  <a:pt x="40589" y="346"/>
                  <a:pt x="39827" y="0"/>
                  <a:pt x="39005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Google Shape;82;p15">
            <a:extLst>
              <a:ext uri="{FF2B5EF4-FFF2-40B4-BE49-F238E27FC236}">
                <a16:creationId xmlns:a16="http://schemas.microsoft.com/office/drawing/2014/main" id="{2A84BA57-FC09-7291-A7FC-EC451C8EC92D}"/>
              </a:ext>
            </a:extLst>
          </p:cNvPr>
          <p:cNvSpPr/>
          <p:nvPr/>
        </p:nvSpPr>
        <p:spPr>
          <a:xfrm>
            <a:off x="1257523" y="2154112"/>
            <a:ext cx="1749595" cy="474981"/>
          </a:xfrm>
          <a:custGeom>
            <a:avLst/>
            <a:gdLst/>
            <a:ahLst/>
            <a:cxnLst/>
            <a:rect l="l" t="t" r="r" b="b"/>
            <a:pathLst>
              <a:path w="42006" h="9026" extrusionOk="0">
                <a:moveTo>
                  <a:pt x="3001" y="1"/>
                </a:moveTo>
                <a:cubicBezTo>
                  <a:pt x="1346" y="1"/>
                  <a:pt x="0" y="1346"/>
                  <a:pt x="0" y="3013"/>
                </a:cubicBezTo>
                <a:cubicBezTo>
                  <a:pt x="0" y="4668"/>
                  <a:pt x="1346" y="6014"/>
                  <a:pt x="3001" y="6014"/>
                </a:cubicBezTo>
                <a:lnTo>
                  <a:pt x="39005" y="6014"/>
                </a:lnTo>
                <a:cubicBezTo>
                  <a:pt x="39827" y="6014"/>
                  <a:pt x="40577" y="6359"/>
                  <a:pt x="41124" y="6907"/>
                </a:cubicBezTo>
                <a:cubicBezTo>
                  <a:pt x="41672" y="7442"/>
                  <a:pt x="42005" y="8192"/>
                  <a:pt x="42005" y="9026"/>
                </a:cubicBezTo>
                <a:lnTo>
                  <a:pt x="42005" y="3013"/>
                </a:lnTo>
                <a:cubicBezTo>
                  <a:pt x="42005" y="2180"/>
                  <a:pt x="41672" y="1430"/>
                  <a:pt x="41124" y="882"/>
                </a:cubicBezTo>
                <a:cubicBezTo>
                  <a:pt x="40577" y="346"/>
                  <a:pt x="39827" y="1"/>
                  <a:pt x="39005" y="1"/>
                </a:cubicBezTo>
                <a:close/>
              </a:path>
            </a:pathLst>
          </a:custGeom>
          <a:solidFill>
            <a:srgbClr val="1A5AA4"/>
          </a:solidFill>
          <a:ln>
            <a:noFill/>
          </a:ln>
        </p:spPr>
        <p:txBody>
          <a:bodyPr spcFirstLastPara="1" wrap="square" lIns="55440" tIns="55440" rIns="55440" bIns="55440" anchor="t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CO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+mn-ea"/>
                <a:cs typeface="+mn-cs"/>
                <a:sym typeface="Fira Sans Extra Condensed Medium"/>
              </a:rPr>
              <a:t>Fase I</a:t>
            </a:r>
          </a:p>
        </p:txBody>
      </p:sp>
      <p:sp>
        <p:nvSpPr>
          <p:cNvPr id="17" name="object 26">
            <a:extLst>
              <a:ext uri="{FF2B5EF4-FFF2-40B4-BE49-F238E27FC236}">
                <a16:creationId xmlns:a16="http://schemas.microsoft.com/office/drawing/2014/main" id="{107E314E-C494-CF0E-B32F-7FC89D0F31A7}"/>
              </a:ext>
            </a:extLst>
          </p:cNvPr>
          <p:cNvSpPr/>
          <p:nvPr/>
        </p:nvSpPr>
        <p:spPr>
          <a:xfrm>
            <a:off x="314773" y="1620951"/>
            <a:ext cx="5682760" cy="324000"/>
          </a:xfrm>
          <a:prstGeom prst="round2DiagRect">
            <a:avLst/>
          </a:prstGeom>
          <a:solidFill>
            <a:srgbClr val="1A5BA4"/>
          </a:solidFill>
        </p:spPr>
        <p:txBody>
          <a:bodyPr wrap="square" lIns="0" tIns="0" rIns="0" bIns="0"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500" b="1" i="1" u="none" strike="noStrike" kern="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Plan Implementación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1D86DA59-F56D-D9FD-5C85-DE47F2A868BC}"/>
              </a:ext>
            </a:extLst>
          </p:cNvPr>
          <p:cNvSpPr/>
          <p:nvPr/>
        </p:nvSpPr>
        <p:spPr>
          <a:xfrm>
            <a:off x="3257616" y="2286060"/>
            <a:ext cx="2596104" cy="1704432"/>
          </a:xfrm>
          <a:prstGeom prst="roundRect">
            <a:avLst>
              <a:gd name="adj" fmla="val 8003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lIns="0" tIns="324000" rIns="0" bIns="0" rtlCol="0" anchor="t"/>
          <a:lstStyle/>
          <a:p>
            <a:pPr marL="103967" algn="just" defTabSz="109152">
              <a:defRPr/>
            </a:pP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Tiempo: 3 – 6 meses</a:t>
            </a:r>
          </a:p>
          <a:p>
            <a:pPr marL="103967" algn="just" defTabSz="109152">
              <a:defRPr/>
            </a:pP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algn="just" defTabSz="109152">
              <a:defRPr/>
            </a:pP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defTabSz="109152">
              <a:defRPr/>
            </a:pPr>
            <a:r>
              <a:rPr lang="es-MX" sz="1400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Implementación políticas y controles</a:t>
            </a:r>
          </a:p>
          <a:p>
            <a:pPr marL="103967" defTabSz="109152">
              <a:defRPr/>
            </a:pP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Inversión </a:t>
            </a: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  <a:sym typeface="Wingdings" panose="05000000000000000000" pitchFamily="2" charset="2"/>
              </a:rPr>
              <a:t> USD </a:t>
            </a: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200 K</a:t>
            </a:r>
          </a:p>
        </p:txBody>
      </p:sp>
      <p:sp>
        <p:nvSpPr>
          <p:cNvPr id="32" name="Google Shape;78;p15">
            <a:extLst>
              <a:ext uri="{FF2B5EF4-FFF2-40B4-BE49-F238E27FC236}">
                <a16:creationId xmlns:a16="http://schemas.microsoft.com/office/drawing/2014/main" id="{E4AA7AAF-0591-66D4-26C0-DB48185E380C}"/>
              </a:ext>
            </a:extLst>
          </p:cNvPr>
          <p:cNvSpPr/>
          <p:nvPr/>
        </p:nvSpPr>
        <p:spPr>
          <a:xfrm>
            <a:off x="5856490" y="2444787"/>
            <a:ext cx="155765" cy="317110"/>
          </a:xfrm>
          <a:custGeom>
            <a:avLst/>
            <a:gdLst/>
            <a:ahLst/>
            <a:cxnLst/>
            <a:rect l="l" t="t" r="r" b="b"/>
            <a:pathLst>
              <a:path w="4644" h="6026" extrusionOk="0">
                <a:moveTo>
                  <a:pt x="0" y="1"/>
                </a:moveTo>
                <a:lnTo>
                  <a:pt x="0" y="6025"/>
                </a:lnTo>
                <a:lnTo>
                  <a:pt x="1643" y="6025"/>
                </a:lnTo>
                <a:cubicBezTo>
                  <a:pt x="3298" y="6025"/>
                  <a:pt x="4643" y="4668"/>
                  <a:pt x="4643" y="3013"/>
                </a:cubicBezTo>
                <a:cubicBezTo>
                  <a:pt x="4643" y="2179"/>
                  <a:pt x="4310" y="1429"/>
                  <a:pt x="3762" y="894"/>
                </a:cubicBezTo>
                <a:cubicBezTo>
                  <a:pt x="3215" y="346"/>
                  <a:pt x="2465" y="1"/>
                  <a:pt x="1643" y="1"/>
                </a:cubicBezTo>
                <a:close/>
              </a:path>
            </a:pathLst>
          </a:custGeom>
          <a:solidFill>
            <a:srgbClr val="083C6E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" name="Google Shape;81;p15">
            <a:extLst>
              <a:ext uri="{FF2B5EF4-FFF2-40B4-BE49-F238E27FC236}">
                <a16:creationId xmlns:a16="http://schemas.microsoft.com/office/drawing/2014/main" id="{914B6818-6AE8-7A1F-3378-6F2E2F65A943}"/>
              </a:ext>
            </a:extLst>
          </p:cNvPr>
          <p:cNvSpPr/>
          <p:nvPr/>
        </p:nvSpPr>
        <p:spPr>
          <a:xfrm>
            <a:off x="4262663" y="2191737"/>
            <a:ext cx="1749595" cy="456195"/>
          </a:xfrm>
          <a:custGeom>
            <a:avLst/>
            <a:gdLst/>
            <a:ahLst/>
            <a:cxnLst/>
            <a:rect l="l" t="t" r="r" b="b"/>
            <a:pathLst>
              <a:path w="42006" h="8669" extrusionOk="0">
                <a:moveTo>
                  <a:pt x="3001" y="0"/>
                </a:moveTo>
                <a:cubicBezTo>
                  <a:pt x="1465" y="0"/>
                  <a:pt x="191" y="1155"/>
                  <a:pt x="12" y="2655"/>
                </a:cubicBezTo>
                <a:cubicBezTo>
                  <a:pt x="0" y="2775"/>
                  <a:pt x="0" y="2894"/>
                  <a:pt x="0" y="3013"/>
                </a:cubicBezTo>
                <a:cubicBezTo>
                  <a:pt x="0" y="4668"/>
                  <a:pt x="1346" y="6013"/>
                  <a:pt x="3001" y="6013"/>
                </a:cubicBezTo>
                <a:lnTo>
                  <a:pt x="39005" y="6013"/>
                </a:lnTo>
                <a:cubicBezTo>
                  <a:pt x="39827" y="6013"/>
                  <a:pt x="40589" y="6358"/>
                  <a:pt x="41124" y="6894"/>
                </a:cubicBezTo>
                <a:cubicBezTo>
                  <a:pt x="41589" y="7358"/>
                  <a:pt x="41898" y="7978"/>
                  <a:pt x="41982" y="8668"/>
                </a:cubicBezTo>
                <a:lnTo>
                  <a:pt x="42005" y="8311"/>
                </a:lnTo>
                <a:lnTo>
                  <a:pt x="42005" y="3013"/>
                </a:lnTo>
                <a:cubicBezTo>
                  <a:pt x="42005" y="2179"/>
                  <a:pt x="41672" y="1429"/>
                  <a:pt x="41124" y="881"/>
                </a:cubicBezTo>
                <a:cubicBezTo>
                  <a:pt x="40589" y="346"/>
                  <a:pt x="39827" y="0"/>
                  <a:pt x="39005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" name="Google Shape;82;p15">
            <a:extLst>
              <a:ext uri="{FF2B5EF4-FFF2-40B4-BE49-F238E27FC236}">
                <a16:creationId xmlns:a16="http://schemas.microsoft.com/office/drawing/2014/main" id="{1E95CBFF-BD54-A630-5259-590BB9842590}"/>
              </a:ext>
            </a:extLst>
          </p:cNvPr>
          <p:cNvSpPr/>
          <p:nvPr/>
        </p:nvSpPr>
        <p:spPr>
          <a:xfrm>
            <a:off x="4262663" y="2154112"/>
            <a:ext cx="1749595" cy="474981"/>
          </a:xfrm>
          <a:custGeom>
            <a:avLst/>
            <a:gdLst/>
            <a:ahLst/>
            <a:cxnLst/>
            <a:rect l="l" t="t" r="r" b="b"/>
            <a:pathLst>
              <a:path w="42006" h="9026" extrusionOk="0">
                <a:moveTo>
                  <a:pt x="3001" y="1"/>
                </a:moveTo>
                <a:cubicBezTo>
                  <a:pt x="1346" y="1"/>
                  <a:pt x="0" y="1346"/>
                  <a:pt x="0" y="3013"/>
                </a:cubicBezTo>
                <a:cubicBezTo>
                  <a:pt x="0" y="4668"/>
                  <a:pt x="1346" y="6014"/>
                  <a:pt x="3001" y="6014"/>
                </a:cubicBezTo>
                <a:lnTo>
                  <a:pt x="39005" y="6014"/>
                </a:lnTo>
                <a:cubicBezTo>
                  <a:pt x="39827" y="6014"/>
                  <a:pt x="40577" y="6359"/>
                  <a:pt x="41124" y="6907"/>
                </a:cubicBezTo>
                <a:cubicBezTo>
                  <a:pt x="41672" y="7442"/>
                  <a:pt x="42005" y="8192"/>
                  <a:pt x="42005" y="9026"/>
                </a:cubicBezTo>
                <a:lnTo>
                  <a:pt x="42005" y="3013"/>
                </a:lnTo>
                <a:cubicBezTo>
                  <a:pt x="42005" y="2180"/>
                  <a:pt x="41672" y="1430"/>
                  <a:pt x="41124" y="882"/>
                </a:cubicBezTo>
                <a:cubicBezTo>
                  <a:pt x="40577" y="346"/>
                  <a:pt x="39827" y="1"/>
                  <a:pt x="39005" y="1"/>
                </a:cubicBezTo>
                <a:close/>
              </a:path>
            </a:pathLst>
          </a:custGeom>
          <a:solidFill>
            <a:srgbClr val="1A5AA4"/>
          </a:solidFill>
          <a:ln>
            <a:noFill/>
          </a:ln>
        </p:spPr>
        <p:txBody>
          <a:bodyPr spcFirstLastPara="1" wrap="square" lIns="55440" tIns="55440" rIns="55440" bIns="55440" anchor="t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CO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+mn-ea"/>
                <a:cs typeface="+mn-cs"/>
                <a:sym typeface="Fira Sans Extra Condensed Medium"/>
              </a:rPr>
              <a:t>Fase II</a:t>
            </a:r>
          </a:p>
        </p:txBody>
      </p:sp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E43DCDEE-A25A-4F0C-A223-75B3471747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490054"/>
              </p:ext>
            </p:extLst>
          </p:nvPr>
        </p:nvGraphicFramePr>
        <p:xfrm>
          <a:off x="6644899" y="2154112"/>
          <a:ext cx="5109566" cy="398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DD3D197-DA8B-D726-3039-6C0FC5F79F2E}"/>
              </a:ext>
            </a:extLst>
          </p:cNvPr>
          <p:cNvSpPr/>
          <p:nvPr/>
        </p:nvSpPr>
        <p:spPr>
          <a:xfrm>
            <a:off x="314773" y="4450091"/>
            <a:ext cx="2520000" cy="1695596"/>
          </a:xfrm>
          <a:prstGeom prst="roundRect">
            <a:avLst>
              <a:gd name="adj" fmla="val 8003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lIns="0" tIns="324000" rIns="0" bIns="0" rtlCol="0" anchor="t"/>
          <a:lstStyle/>
          <a:p>
            <a:pPr marL="103967" algn="just" defTabSz="109152">
              <a:defRPr/>
            </a:pP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Tiempo: 6 – 9 meses</a:t>
            </a:r>
          </a:p>
          <a:p>
            <a:pPr marL="103967" algn="just" defTabSz="109152">
              <a:defRPr/>
            </a:pP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algn="just" defTabSz="109152">
              <a:defRPr/>
            </a:pP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defTabSz="109152">
              <a:defRPr/>
            </a:pPr>
            <a:r>
              <a:rPr kumimoji="0" lang="es-MX" sz="140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Integración tecnologías y monitoreo</a:t>
            </a:r>
          </a:p>
          <a:p>
            <a:pPr marL="103967" defTabSz="109152">
              <a:defRPr/>
            </a:pP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I</a:t>
            </a:r>
            <a:r>
              <a:rPr kumimoji="0" lang="es-MX" sz="1400" b="1" i="0" u="none" strike="noStrike" kern="0" cap="none" spc="-3" normalizeH="0" baseline="0" noProof="0" dirty="0" err="1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nversión</a:t>
            </a: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  </a:t>
            </a: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  <a:sym typeface="Wingdings" panose="05000000000000000000" pitchFamily="2" charset="2"/>
              </a:rPr>
              <a:t> </a:t>
            </a:r>
            <a:r>
              <a:rPr lang="es-MX" sz="1400" b="1" kern="0" spc="-3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  <a:sym typeface="Wingdings" panose="05000000000000000000" pitchFamily="2" charset="2"/>
              </a:rPr>
              <a:t>USD </a:t>
            </a: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  <a:sym typeface="Wingdings" panose="05000000000000000000" pitchFamily="2" charset="2"/>
              </a:rPr>
              <a:t>4</a:t>
            </a:r>
            <a:r>
              <a:rPr kumimoji="0" lang="es-MX" sz="1400" b="1" i="0" u="none" strike="noStrike" kern="0" cap="none" spc="-3" normalizeH="0" baseline="0" noProof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00  </a:t>
            </a: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K</a:t>
            </a:r>
          </a:p>
        </p:txBody>
      </p:sp>
      <p:sp>
        <p:nvSpPr>
          <p:cNvPr id="55" name="Google Shape;78;p15">
            <a:extLst>
              <a:ext uri="{FF2B5EF4-FFF2-40B4-BE49-F238E27FC236}">
                <a16:creationId xmlns:a16="http://schemas.microsoft.com/office/drawing/2014/main" id="{ED92D77E-F258-EEFA-7CE3-54A66368ADAF}"/>
              </a:ext>
            </a:extLst>
          </p:cNvPr>
          <p:cNvSpPr/>
          <p:nvPr/>
        </p:nvSpPr>
        <p:spPr>
          <a:xfrm>
            <a:off x="2836647" y="4602812"/>
            <a:ext cx="155765" cy="317110"/>
          </a:xfrm>
          <a:custGeom>
            <a:avLst/>
            <a:gdLst/>
            <a:ahLst/>
            <a:cxnLst/>
            <a:rect l="l" t="t" r="r" b="b"/>
            <a:pathLst>
              <a:path w="4644" h="6026" extrusionOk="0">
                <a:moveTo>
                  <a:pt x="0" y="1"/>
                </a:moveTo>
                <a:lnTo>
                  <a:pt x="0" y="6025"/>
                </a:lnTo>
                <a:lnTo>
                  <a:pt x="1643" y="6025"/>
                </a:lnTo>
                <a:cubicBezTo>
                  <a:pt x="3298" y="6025"/>
                  <a:pt x="4643" y="4668"/>
                  <a:pt x="4643" y="3013"/>
                </a:cubicBezTo>
                <a:cubicBezTo>
                  <a:pt x="4643" y="2179"/>
                  <a:pt x="4310" y="1429"/>
                  <a:pt x="3762" y="894"/>
                </a:cubicBezTo>
                <a:cubicBezTo>
                  <a:pt x="3215" y="346"/>
                  <a:pt x="2465" y="1"/>
                  <a:pt x="1643" y="1"/>
                </a:cubicBezTo>
                <a:close/>
              </a:path>
            </a:pathLst>
          </a:custGeom>
          <a:solidFill>
            <a:srgbClr val="083C6E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" name="Google Shape;81;p15">
            <a:extLst>
              <a:ext uri="{FF2B5EF4-FFF2-40B4-BE49-F238E27FC236}">
                <a16:creationId xmlns:a16="http://schemas.microsoft.com/office/drawing/2014/main" id="{2672532E-B86F-36EE-907A-90BAF455EEC3}"/>
              </a:ext>
            </a:extLst>
          </p:cNvPr>
          <p:cNvSpPr/>
          <p:nvPr/>
        </p:nvSpPr>
        <p:spPr>
          <a:xfrm>
            <a:off x="1242820" y="4355768"/>
            <a:ext cx="1749595" cy="456195"/>
          </a:xfrm>
          <a:custGeom>
            <a:avLst/>
            <a:gdLst/>
            <a:ahLst/>
            <a:cxnLst/>
            <a:rect l="l" t="t" r="r" b="b"/>
            <a:pathLst>
              <a:path w="42006" h="8669" extrusionOk="0">
                <a:moveTo>
                  <a:pt x="3001" y="0"/>
                </a:moveTo>
                <a:cubicBezTo>
                  <a:pt x="1465" y="0"/>
                  <a:pt x="191" y="1155"/>
                  <a:pt x="12" y="2655"/>
                </a:cubicBezTo>
                <a:cubicBezTo>
                  <a:pt x="0" y="2775"/>
                  <a:pt x="0" y="2894"/>
                  <a:pt x="0" y="3013"/>
                </a:cubicBezTo>
                <a:cubicBezTo>
                  <a:pt x="0" y="4668"/>
                  <a:pt x="1346" y="6013"/>
                  <a:pt x="3001" y="6013"/>
                </a:cubicBezTo>
                <a:lnTo>
                  <a:pt x="39005" y="6013"/>
                </a:lnTo>
                <a:cubicBezTo>
                  <a:pt x="39827" y="6013"/>
                  <a:pt x="40589" y="6358"/>
                  <a:pt x="41124" y="6894"/>
                </a:cubicBezTo>
                <a:cubicBezTo>
                  <a:pt x="41589" y="7358"/>
                  <a:pt x="41898" y="7978"/>
                  <a:pt x="41982" y="8668"/>
                </a:cubicBezTo>
                <a:lnTo>
                  <a:pt x="42005" y="8311"/>
                </a:lnTo>
                <a:lnTo>
                  <a:pt x="42005" y="3013"/>
                </a:lnTo>
                <a:cubicBezTo>
                  <a:pt x="42005" y="2179"/>
                  <a:pt x="41672" y="1429"/>
                  <a:pt x="41124" y="881"/>
                </a:cubicBezTo>
                <a:cubicBezTo>
                  <a:pt x="40589" y="346"/>
                  <a:pt x="39827" y="0"/>
                  <a:pt x="39005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" name="Google Shape;82;p15">
            <a:extLst>
              <a:ext uri="{FF2B5EF4-FFF2-40B4-BE49-F238E27FC236}">
                <a16:creationId xmlns:a16="http://schemas.microsoft.com/office/drawing/2014/main" id="{2512ED8D-D1B4-7306-6B37-CA458B8E7A4F}"/>
              </a:ext>
            </a:extLst>
          </p:cNvPr>
          <p:cNvSpPr/>
          <p:nvPr/>
        </p:nvSpPr>
        <p:spPr>
          <a:xfrm>
            <a:off x="1242820" y="4318143"/>
            <a:ext cx="1749595" cy="474981"/>
          </a:xfrm>
          <a:custGeom>
            <a:avLst/>
            <a:gdLst/>
            <a:ahLst/>
            <a:cxnLst/>
            <a:rect l="l" t="t" r="r" b="b"/>
            <a:pathLst>
              <a:path w="42006" h="9026" extrusionOk="0">
                <a:moveTo>
                  <a:pt x="3001" y="1"/>
                </a:moveTo>
                <a:cubicBezTo>
                  <a:pt x="1346" y="1"/>
                  <a:pt x="0" y="1346"/>
                  <a:pt x="0" y="3013"/>
                </a:cubicBezTo>
                <a:cubicBezTo>
                  <a:pt x="0" y="4668"/>
                  <a:pt x="1346" y="6014"/>
                  <a:pt x="3001" y="6014"/>
                </a:cubicBezTo>
                <a:lnTo>
                  <a:pt x="39005" y="6014"/>
                </a:lnTo>
                <a:cubicBezTo>
                  <a:pt x="39827" y="6014"/>
                  <a:pt x="40577" y="6359"/>
                  <a:pt x="41124" y="6907"/>
                </a:cubicBezTo>
                <a:cubicBezTo>
                  <a:pt x="41672" y="7442"/>
                  <a:pt x="42005" y="8192"/>
                  <a:pt x="42005" y="9026"/>
                </a:cubicBezTo>
                <a:lnTo>
                  <a:pt x="42005" y="3013"/>
                </a:lnTo>
                <a:cubicBezTo>
                  <a:pt x="42005" y="2180"/>
                  <a:pt x="41672" y="1430"/>
                  <a:pt x="41124" y="882"/>
                </a:cubicBezTo>
                <a:cubicBezTo>
                  <a:pt x="40577" y="346"/>
                  <a:pt x="39827" y="1"/>
                  <a:pt x="39005" y="1"/>
                </a:cubicBezTo>
                <a:close/>
              </a:path>
            </a:pathLst>
          </a:custGeom>
          <a:solidFill>
            <a:srgbClr val="1A5AA4"/>
          </a:solidFill>
          <a:ln>
            <a:noFill/>
          </a:ln>
        </p:spPr>
        <p:txBody>
          <a:bodyPr spcFirstLastPara="1" wrap="square" lIns="55440" tIns="55440" rIns="55440" bIns="55440" anchor="t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CO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+mn-ea"/>
                <a:cs typeface="+mn-cs"/>
                <a:sym typeface="Fira Sans Extra Condensed Medium"/>
              </a:rPr>
              <a:t>Fase III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2B844958-EF02-8B0E-4818-EDD0CFF91107}"/>
              </a:ext>
            </a:extLst>
          </p:cNvPr>
          <p:cNvSpPr/>
          <p:nvPr/>
        </p:nvSpPr>
        <p:spPr>
          <a:xfrm>
            <a:off x="3133513" y="4444085"/>
            <a:ext cx="2705815" cy="1695596"/>
          </a:xfrm>
          <a:prstGeom prst="roundRect">
            <a:avLst>
              <a:gd name="adj" fmla="val 8003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lIns="0" tIns="324000" rIns="0" bIns="0" rtlCol="0" anchor="t"/>
          <a:lstStyle/>
          <a:p>
            <a:pPr marL="103967" algn="just" defTabSz="109152">
              <a:defRPr/>
            </a:pP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Tiempo: 9 – 12 meses</a:t>
            </a:r>
          </a:p>
          <a:p>
            <a:pPr marL="103967" algn="just" defTabSz="109152">
              <a:defRPr/>
            </a:pP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algn="just" defTabSz="109152">
              <a:defRPr/>
            </a:pP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103967" defTabSz="109152">
              <a:defRPr/>
            </a:pPr>
            <a:r>
              <a:rPr kumimoji="0" lang="es-MX" sz="1400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Cultura seguridad y certificación ISO 27001 </a:t>
            </a: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Inversión </a:t>
            </a: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  <a:sym typeface="Wingdings" panose="05000000000000000000" pitchFamily="2" charset="2"/>
              </a:rPr>
              <a:t></a:t>
            </a: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 </a:t>
            </a: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  <a:sym typeface="Wingdings" panose="05000000000000000000" pitchFamily="2" charset="2"/>
              </a:rPr>
              <a:t>USD </a:t>
            </a: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300 </a:t>
            </a: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</a:rPr>
              <a:t>K</a:t>
            </a: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</p:txBody>
      </p:sp>
      <p:sp>
        <p:nvSpPr>
          <p:cNvPr id="59" name="Google Shape;78;p15">
            <a:extLst>
              <a:ext uri="{FF2B5EF4-FFF2-40B4-BE49-F238E27FC236}">
                <a16:creationId xmlns:a16="http://schemas.microsoft.com/office/drawing/2014/main" id="{6DE6E53F-9B70-9F99-EBFB-3592A7DA0174}"/>
              </a:ext>
            </a:extLst>
          </p:cNvPr>
          <p:cNvSpPr/>
          <p:nvPr/>
        </p:nvSpPr>
        <p:spPr>
          <a:xfrm>
            <a:off x="5841768" y="4602812"/>
            <a:ext cx="155765" cy="317110"/>
          </a:xfrm>
          <a:custGeom>
            <a:avLst/>
            <a:gdLst/>
            <a:ahLst/>
            <a:cxnLst/>
            <a:rect l="l" t="t" r="r" b="b"/>
            <a:pathLst>
              <a:path w="4644" h="6026" extrusionOk="0">
                <a:moveTo>
                  <a:pt x="0" y="1"/>
                </a:moveTo>
                <a:lnTo>
                  <a:pt x="0" y="6025"/>
                </a:lnTo>
                <a:lnTo>
                  <a:pt x="1643" y="6025"/>
                </a:lnTo>
                <a:cubicBezTo>
                  <a:pt x="3298" y="6025"/>
                  <a:pt x="4643" y="4668"/>
                  <a:pt x="4643" y="3013"/>
                </a:cubicBezTo>
                <a:cubicBezTo>
                  <a:pt x="4643" y="2179"/>
                  <a:pt x="4310" y="1429"/>
                  <a:pt x="3762" y="894"/>
                </a:cubicBezTo>
                <a:cubicBezTo>
                  <a:pt x="3215" y="346"/>
                  <a:pt x="2465" y="1"/>
                  <a:pt x="1643" y="1"/>
                </a:cubicBezTo>
                <a:close/>
              </a:path>
            </a:pathLst>
          </a:custGeom>
          <a:solidFill>
            <a:srgbClr val="083C6E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81;p15">
            <a:extLst>
              <a:ext uri="{FF2B5EF4-FFF2-40B4-BE49-F238E27FC236}">
                <a16:creationId xmlns:a16="http://schemas.microsoft.com/office/drawing/2014/main" id="{E068A542-4841-B3AC-2840-3E07B86BCAFF}"/>
              </a:ext>
            </a:extLst>
          </p:cNvPr>
          <p:cNvSpPr/>
          <p:nvPr/>
        </p:nvSpPr>
        <p:spPr>
          <a:xfrm>
            <a:off x="4247941" y="4349762"/>
            <a:ext cx="1749595" cy="456195"/>
          </a:xfrm>
          <a:custGeom>
            <a:avLst/>
            <a:gdLst/>
            <a:ahLst/>
            <a:cxnLst/>
            <a:rect l="l" t="t" r="r" b="b"/>
            <a:pathLst>
              <a:path w="42006" h="8669" extrusionOk="0">
                <a:moveTo>
                  <a:pt x="3001" y="0"/>
                </a:moveTo>
                <a:cubicBezTo>
                  <a:pt x="1465" y="0"/>
                  <a:pt x="191" y="1155"/>
                  <a:pt x="12" y="2655"/>
                </a:cubicBezTo>
                <a:cubicBezTo>
                  <a:pt x="0" y="2775"/>
                  <a:pt x="0" y="2894"/>
                  <a:pt x="0" y="3013"/>
                </a:cubicBezTo>
                <a:cubicBezTo>
                  <a:pt x="0" y="4668"/>
                  <a:pt x="1346" y="6013"/>
                  <a:pt x="3001" y="6013"/>
                </a:cubicBezTo>
                <a:lnTo>
                  <a:pt x="39005" y="6013"/>
                </a:lnTo>
                <a:cubicBezTo>
                  <a:pt x="39827" y="6013"/>
                  <a:pt x="40589" y="6358"/>
                  <a:pt x="41124" y="6894"/>
                </a:cubicBezTo>
                <a:cubicBezTo>
                  <a:pt x="41589" y="7358"/>
                  <a:pt x="41898" y="7978"/>
                  <a:pt x="41982" y="8668"/>
                </a:cubicBezTo>
                <a:lnTo>
                  <a:pt x="42005" y="8311"/>
                </a:lnTo>
                <a:lnTo>
                  <a:pt x="42005" y="3013"/>
                </a:lnTo>
                <a:cubicBezTo>
                  <a:pt x="42005" y="2179"/>
                  <a:pt x="41672" y="1429"/>
                  <a:pt x="41124" y="881"/>
                </a:cubicBezTo>
                <a:cubicBezTo>
                  <a:pt x="40589" y="346"/>
                  <a:pt x="39827" y="0"/>
                  <a:pt x="39005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" name="Google Shape;82;p15">
            <a:extLst>
              <a:ext uri="{FF2B5EF4-FFF2-40B4-BE49-F238E27FC236}">
                <a16:creationId xmlns:a16="http://schemas.microsoft.com/office/drawing/2014/main" id="{72460D40-E955-9FED-6BD1-FCE947232767}"/>
              </a:ext>
            </a:extLst>
          </p:cNvPr>
          <p:cNvSpPr/>
          <p:nvPr/>
        </p:nvSpPr>
        <p:spPr>
          <a:xfrm>
            <a:off x="4247941" y="4312137"/>
            <a:ext cx="1749595" cy="474981"/>
          </a:xfrm>
          <a:custGeom>
            <a:avLst/>
            <a:gdLst/>
            <a:ahLst/>
            <a:cxnLst/>
            <a:rect l="l" t="t" r="r" b="b"/>
            <a:pathLst>
              <a:path w="42006" h="9026" extrusionOk="0">
                <a:moveTo>
                  <a:pt x="3001" y="1"/>
                </a:moveTo>
                <a:cubicBezTo>
                  <a:pt x="1346" y="1"/>
                  <a:pt x="0" y="1346"/>
                  <a:pt x="0" y="3013"/>
                </a:cubicBezTo>
                <a:cubicBezTo>
                  <a:pt x="0" y="4668"/>
                  <a:pt x="1346" y="6014"/>
                  <a:pt x="3001" y="6014"/>
                </a:cubicBezTo>
                <a:lnTo>
                  <a:pt x="39005" y="6014"/>
                </a:lnTo>
                <a:cubicBezTo>
                  <a:pt x="39827" y="6014"/>
                  <a:pt x="40577" y="6359"/>
                  <a:pt x="41124" y="6907"/>
                </a:cubicBezTo>
                <a:cubicBezTo>
                  <a:pt x="41672" y="7442"/>
                  <a:pt x="42005" y="8192"/>
                  <a:pt x="42005" y="9026"/>
                </a:cubicBezTo>
                <a:lnTo>
                  <a:pt x="42005" y="3013"/>
                </a:lnTo>
                <a:cubicBezTo>
                  <a:pt x="42005" y="2180"/>
                  <a:pt x="41672" y="1430"/>
                  <a:pt x="41124" y="882"/>
                </a:cubicBezTo>
                <a:cubicBezTo>
                  <a:pt x="40577" y="346"/>
                  <a:pt x="39827" y="1"/>
                  <a:pt x="39005" y="1"/>
                </a:cubicBezTo>
                <a:close/>
              </a:path>
            </a:pathLst>
          </a:custGeom>
          <a:solidFill>
            <a:srgbClr val="1A5AA4"/>
          </a:solidFill>
          <a:ln>
            <a:noFill/>
          </a:ln>
        </p:spPr>
        <p:txBody>
          <a:bodyPr spcFirstLastPara="1" wrap="square" lIns="55440" tIns="55440" rIns="55440" bIns="55440" anchor="t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CO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+mn-ea"/>
                <a:cs typeface="+mn-cs"/>
                <a:sym typeface="Fira Sans Extra Condensed Medium"/>
              </a:rPr>
              <a:t>Fase IV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99789027-D2FD-F248-0FA2-4A7A3127C101}"/>
              </a:ext>
            </a:extLst>
          </p:cNvPr>
          <p:cNvSpPr txBox="1"/>
          <p:nvPr/>
        </p:nvSpPr>
        <p:spPr>
          <a:xfrm>
            <a:off x="6645839" y="6139681"/>
            <a:ext cx="5231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Fases Implementación</a:t>
            </a:r>
            <a:endParaRPr lang="es-CO" dirty="0"/>
          </a:p>
        </p:txBody>
      </p:sp>
      <p:sp>
        <p:nvSpPr>
          <p:cNvPr id="67" name="object 26">
            <a:extLst>
              <a:ext uri="{FF2B5EF4-FFF2-40B4-BE49-F238E27FC236}">
                <a16:creationId xmlns:a16="http://schemas.microsoft.com/office/drawing/2014/main" id="{68C32E34-F8A5-1CEE-C324-3598DA199ADF}"/>
              </a:ext>
            </a:extLst>
          </p:cNvPr>
          <p:cNvSpPr/>
          <p:nvPr/>
        </p:nvSpPr>
        <p:spPr>
          <a:xfrm>
            <a:off x="6415838" y="1620951"/>
            <a:ext cx="5157855" cy="324000"/>
          </a:xfrm>
          <a:prstGeom prst="round2DiagRect">
            <a:avLst/>
          </a:prstGeom>
          <a:solidFill>
            <a:srgbClr val="1A5BA4"/>
          </a:solidFill>
        </p:spPr>
        <p:txBody>
          <a:bodyPr wrap="square" lIns="0" tIns="0" rIns="0" bIns="0"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500" b="1" i="1" u="none" strike="noStrike" kern="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Plan Implementación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9F945523-9309-723F-FD08-B8DE8820E792}"/>
              </a:ext>
            </a:extLst>
          </p:cNvPr>
          <p:cNvSpPr txBox="1"/>
          <p:nvPr/>
        </p:nvSpPr>
        <p:spPr>
          <a:xfrm rot="16200000">
            <a:off x="4472361" y="3888426"/>
            <a:ext cx="41947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Inversión Implementación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589701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59CE6-7401-2C13-D0CB-42C17D3A4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0074291-D717-EBB9-459A-AE6D08FA33F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 cstate="print"/>
          <a:srcRect r="27898"/>
          <a:stretch/>
        </p:blipFill>
        <p:spPr>
          <a:xfrm>
            <a:off x="16033" y="7677"/>
            <a:ext cx="12191144" cy="685751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D5D373D-392B-AA24-1101-9FFC0F8F52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86" y="204967"/>
            <a:ext cx="6756371" cy="558811"/>
          </a:xfrm>
          <a:prstGeom prst="rect">
            <a:avLst/>
          </a:prstGeom>
        </p:spPr>
        <p:txBody>
          <a:bodyPr vert="horz" wrap="square" lIns="0" tIns="134307" rIns="0" bIns="0" rtlCol="0">
            <a:spAutoFit/>
          </a:bodyPr>
          <a:lstStyle/>
          <a:p>
            <a:pPr marL="7701">
              <a:lnSpc>
                <a:spcPts val="3302"/>
              </a:lnSpc>
              <a:spcBef>
                <a:spcPts val="58"/>
              </a:spcBef>
            </a:pPr>
            <a:r>
              <a:rPr lang="es-MX" sz="2800" dirty="0"/>
              <a:t>Llamada a la acción</a:t>
            </a:r>
            <a:endParaRPr lang="es-CO" b="0" spc="-6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E43D852-60FC-4461-62B5-F54F3D80B04E}"/>
              </a:ext>
            </a:extLst>
          </p:cNvPr>
          <p:cNvSpPr/>
          <p:nvPr/>
        </p:nvSpPr>
        <p:spPr>
          <a:xfrm>
            <a:off x="1100247" y="3318033"/>
            <a:ext cx="2379725" cy="548907"/>
          </a:xfrm>
          <a:prstGeom prst="roundRect">
            <a:avLst>
              <a:gd name="adj" fmla="val 8003"/>
            </a:avLst>
          </a:prstGeom>
          <a:solidFill>
            <a:schemeClr val="accent5">
              <a:lumMod val="50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103967" marR="0" lvl="0" indent="0" algn="ctr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Creación Comité Ciberseguridad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E755233-B1D0-0CD8-43D1-7FD37E5425A9}"/>
              </a:ext>
            </a:extLst>
          </p:cNvPr>
          <p:cNvSpPr/>
          <p:nvPr/>
        </p:nvSpPr>
        <p:spPr>
          <a:xfrm>
            <a:off x="4919170" y="3318032"/>
            <a:ext cx="2379725" cy="548907"/>
          </a:xfrm>
          <a:prstGeom prst="roundRect">
            <a:avLst>
              <a:gd name="adj" fmla="val 8003"/>
            </a:avLst>
          </a:prstGeom>
          <a:solidFill>
            <a:schemeClr val="accent5">
              <a:lumMod val="7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103967" marR="0" lvl="0" indent="0" algn="ctr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Aprobación plan implementación ISO 27001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DACC24-56F0-AED3-973D-F800DA9B8472}"/>
              </a:ext>
            </a:extLst>
          </p:cNvPr>
          <p:cNvSpPr/>
          <p:nvPr/>
        </p:nvSpPr>
        <p:spPr>
          <a:xfrm>
            <a:off x="8870823" y="3318032"/>
            <a:ext cx="2379725" cy="548907"/>
          </a:xfrm>
          <a:prstGeom prst="roundRect">
            <a:avLst>
              <a:gd name="adj" fmla="val 8003"/>
            </a:avLst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103967" marR="0" lvl="0" indent="0" algn="ctr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Asignación presupuesto estratégico </a:t>
            </a: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  <a:sym typeface="Wingdings" panose="05000000000000000000" pitchFamily="2" charset="2"/>
              </a:rPr>
              <a:t> </a:t>
            </a:r>
            <a:r>
              <a:rPr lang="es-MX" sz="1400" b="1" kern="0" spc="-3" dirty="0">
                <a:solidFill>
                  <a:srgbClr val="001F5F"/>
                </a:solidFill>
                <a:latin typeface="Calibri" panose="020F0502020204030204"/>
                <a:ea typeface="Calibri" panose="020F0502020204030204"/>
                <a:cs typeface="Arial"/>
                <a:sym typeface="Wingdings" panose="05000000000000000000" pitchFamily="2" charset="2"/>
              </a:rPr>
              <a:t>USD </a:t>
            </a:r>
            <a:r>
              <a:rPr kumimoji="0" lang="es-MX" sz="1400" b="1" i="0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1 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4159869-B2D7-49BD-E494-4F88D847A5A8}"/>
              </a:ext>
            </a:extLst>
          </p:cNvPr>
          <p:cNvSpPr txBox="1"/>
          <p:nvPr/>
        </p:nvSpPr>
        <p:spPr>
          <a:xfrm>
            <a:off x="478248" y="4881420"/>
            <a:ext cx="112615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967" marR="0" lvl="0" indent="0" algn="ctr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1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Bradley Hand ITC" panose="03070402050302030203" pitchFamily="66" charset="0"/>
                <a:ea typeface="Calibri" panose="020F0502020204030204"/>
                <a:cs typeface="Arial"/>
              </a:rPr>
              <a:t>"Hoy es el mejor momento para proteger el futuro de </a:t>
            </a:r>
            <a:r>
              <a:rPr kumimoji="0" lang="es-MX" sz="3200" b="1" i="1" u="none" strike="noStrike" kern="0" cap="none" spc="-3" normalizeH="0" baseline="0" noProof="0" dirty="0" err="1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Bradley Hand ITC" panose="03070402050302030203" pitchFamily="66" charset="0"/>
                <a:ea typeface="Calibri" panose="020F0502020204030204"/>
                <a:cs typeface="Arial"/>
              </a:rPr>
              <a:t>Mediplus</a:t>
            </a:r>
            <a:r>
              <a:rPr kumimoji="0" lang="es-MX" sz="3200" b="1" i="1" u="none" strike="noStrike" kern="0" cap="none" spc="-3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Bradley Hand ITC" panose="03070402050302030203" pitchFamily="66" charset="0"/>
                <a:ea typeface="Calibri" panose="020F0502020204030204"/>
                <a:cs typeface="Arial"/>
              </a:rPr>
              <a:t> +."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BB8049-0D09-3F73-24AA-9AB12FEA3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109" y="2331167"/>
            <a:ext cx="720000" cy="72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850AAC5-2B70-F43C-22D4-04647651C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000" y="2331167"/>
            <a:ext cx="720000" cy="72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287263D-B883-3D41-2525-0A7433E83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0685" y="2331167"/>
            <a:ext cx="720000" cy="720000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435301A-4D52-682A-5C27-A6FD26C2F30E}"/>
              </a:ext>
            </a:extLst>
          </p:cNvPr>
          <p:cNvSpPr/>
          <p:nvPr/>
        </p:nvSpPr>
        <p:spPr>
          <a:xfrm>
            <a:off x="767408" y="2005268"/>
            <a:ext cx="10769723" cy="2080037"/>
          </a:xfrm>
          <a:prstGeom prst="roundRect">
            <a:avLst>
              <a:gd name="adj" fmla="val 8003"/>
            </a:avLst>
          </a:prstGeom>
          <a:noFill/>
          <a:ln w="3175" cap="flat" cmpd="sng" algn="ctr">
            <a:solidFill>
              <a:srgbClr val="31859C"/>
            </a:solidFill>
            <a:prstDash val="solid"/>
            <a:miter lim="800000"/>
          </a:ln>
          <a:effectLst/>
        </p:spPr>
        <p:txBody>
          <a:bodyPr lIns="0" tIns="324000" rIns="0" bIns="0" rtlCol="0" anchor="t"/>
          <a:lstStyle/>
          <a:p>
            <a:pPr marL="103967" marR="0" lvl="0" indent="0" algn="just" defTabSz="10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0" u="none" strike="noStrike" kern="0" cap="none" spc="-3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</p:txBody>
      </p:sp>
      <p:sp>
        <p:nvSpPr>
          <p:cNvPr id="16" name="Google Shape;78;p15">
            <a:extLst>
              <a:ext uri="{FF2B5EF4-FFF2-40B4-BE49-F238E27FC236}">
                <a16:creationId xmlns:a16="http://schemas.microsoft.com/office/drawing/2014/main" id="{B995C1F2-C52D-8325-1E2E-385CD9A987A1}"/>
              </a:ext>
            </a:extLst>
          </p:cNvPr>
          <p:cNvSpPr/>
          <p:nvPr/>
        </p:nvSpPr>
        <p:spPr>
          <a:xfrm>
            <a:off x="11533927" y="2163996"/>
            <a:ext cx="155765" cy="317110"/>
          </a:xfrm>
          <a:custGeom>
            <a:avLst/>
            <a:gdLst/>
            <a:ahLst/>
            <a:cxnLst/>
            <a:rect l="l" t="t" r="r" b="b"/>
            <a:pathLst>
              <a:path w="4644" h="6026" extrusionOk="0">
                <a:moveTo>
                  <a:pt x="0" y="1"/>
                </a:moveTo>
                <a:lnTo>
                  <a:pt x="0" y="6025"/>
                </a:lnTo>
                <a:lnTo>
                  <a:pt x="1643" y="6025"/>
                </a:lnTo>
                <a:cubicBezTo>
                  <a:pt x="3298" y="6025"/>
                  <a:pt x="4643" y="4668"/>
                  <a:pt x="4643" y="3013"/>
                </a:cubicBezTo>
                <a:cubicBezTo>
                  <a:pt x="4643" y="2179"/>
                  <a:pt x="4310" y="1429"/>
                  <a:pt x="3762" y="894"/>
                </a:cubicBezTo>
                <a:cubicBezTo>
                  <a:pt x="3215" y="346"/>
                  <a:pt x="2465" y="1"/>
                  <a:pt x="1643" y="1"/>
                </a:cubicBezTo>
                <a:close/>
              </a:path>
            </a:pathLst>
          </a:custGeom>
          <a:solidFill>
            <a:srgbClr val="083C6E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" name="Google Shape;81;p15">
            <a:extLst>
              <a:ext uri="{FF2B5EF4-FFF2-40B4-BE49-F238E27FC236}">
                <a16:creationId xmlns:a16="http://schemas.microsoft.com/office/drawing/2014/main" id="{978119C9-D3A6-AA9A-3838-D0D0BC0699A1}"/>
              </a:ext>
            </a:extLst>
          </p:cNvPr>
          <p:cNvSpPr/>
          <p:nvPr/>
        </p:nvSpPr>
        <p:spPr>
          <a:xfrm>
            <a:off x="9052560" y="1910946"/>
            <a:ext cx="2637135" cy="456195"/>
          </a:xfrm>
          <a:custGeom>
            <a:avLst/>
            <a:gdLst/>
            <a:ahLst/>
            <a:cxnLst/>
            <a:rect l="l" t="t" r="r" b="b"/>
            <a:pathLst>
              <a:path w="42006" h="8669" extrusionOk="0">
                <a:moveTo>
                  <a:pt x="3001" y="0"/>
                </a:moveTo>
                <a:cubicBezTo>
                  <a:pt x="1465" y="0"/>
                  <a:pt x="191" y="1155"/>
                  <a:pt x="12" y="2655"/>
                </a:cubicBezTo>
                <a:cubicBezTo>
                  <a:pt x="0" y="2775"/>
                  <a:pt x="0" y="2894"/>
                  <a:pt x="0" y="3013"/>
                </a:cubicBezTo>
                <a:cubicBezTo>
                  <a:pt x="0" y="4668"/>
                  <a:pt x="1346" y="6013"/>
                  <a:pt x="3001" y="6013"/>
                </a:cubicBezTo>
                <a:lnTo>
                  <a:pt x="39005" y="6013"/>
                </a:lnTo>
                <a:cubicBezTo>
                  <a:pt x="39827" y="6013"/>
                  <a:pt x="40589" y="6358"/>
                  <a:pt x="41124" y="6894"/>
                </a:cubicBezTo>
                <a:cubicBezTo>
                  <a:pt x="41589" y="7358"/>
                  <a:pt x="41898" y="7978"/>
                  <a:pt x="41982" y="8668"/>
                </a:cubicBezTo>
                <a:lnTo>
                  <a:pt x="42005" y="8311"/>
                </a:lnTo>
                <a:lnTo>
                  <a:pt x="42005" y="3013"/>
                </a:lnTo>
                <a:cubicBezTo>
                  <a:pt x="42005" y="2179"/>
                  <a:pt x="41672" y="1429"/>
                  <a:pt x="41124" y="881"/>
                </a:cubicBezTo>
                <a:cubicBezTo>
                  <a:pt x="40589" y="346"/>
                  <a:pt x="39827" y="0"/>
                  <a:pt x="39005" y="0"/>
                </a:cubicBez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84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Google Shape;82;p15">
            <a:extLst>
              <a:ext uri="{FF2B5EF4-FFF2-40B4-BE49-F238E27FC236}">
                <a16:creationId xmlns:a16="http://schemas.microsoft.com/office/drawing/2014/main" id="{B4ACB3D1-7B8E-3003-7923-EB61EFEDF8AB}"/>
              </a:ext>
            </a:extLst>
          </p:cNvPr>
          <p:cNvSpPr/>
          <p:nvPr/>
        </p:nvSpPr>
        <p:spPr>
          <a:xfrm>
            <a:off x="9052560" y="1873321"/>
            <a:ext cx="2637135" cy="474981"/>
          </a:xfrm>
          <a:custGeom>
            <a:avLst/>
            <a:gdLst/>
            <a:ahLst/>
            <a:cxnLst/>
            <a:rect l="l" t="t" r="r" b="b"/>
            <a:pathLst>
              <a:path w="42006" h="9026" extrusionOk="0">
                <a:moveTo>
                  <a:pt x="3001" y="1"/>
                </a:moveTo>
                <a:cubicBezTo>
                  <a:pt x="1346" y="1"/>
                  <a:pt x="0" y="1346"/>
                  <a:pt x="0" y="3013"/>
                </a:cubicBezTo>
                <a:cubicBezTo>
                  <a:pt x="0" y="4668"/>
                  <a:pt x="1346" y="6014"/>
                  <a:pt x="3001" y="6014"/>
                </a:cubicBezTo>
                <a:lnTo>
                  <a:pt x="39005" y="6014"/>
                </a:lnTo>
                <a:cubicBezTo>
                  <a:pt x="39827" y="6014"/>
                  <a:pt x="40577" y="6359"/>
                  <a:pt x="41124" y="6907"/>
                </a:cubicBezTo>
                <a:cubicBezTo>
                  <a:pt x="41672" y="7442"/>
                  <a:pt x="42005" y="8192"/>
                  <a:pt x="42005" y="9026"/>
                </a:cubicBezTo>
                <a:lnTo>
                  <a:pt x="42005" y="3013"/>
                </a:lnTo>
                <a:cubicBezTo>
                  <a:pt x="42005" y="2180"/>
                  <a:pt x="41672" y="1430"/>
                  <a:pt x="41124" y="882"/>
                </a:cubicBezTo>
                <a:cubicBezTo>
                  <a:pt x="40577" y="346"/>
                  <a:pt x="39827" y="1"/>
                  <a:pt x="39005" y="1"/>
                </a:cubicBezTo>
                <a:close/>
              </a:path>
            </a:pathLst>
          </a:custGeom>
          <a:solidFill>
            <a:srgbClr val="1A5AA4"/>
          </a:solidFill>
          <a:ln>
            <a:noFill/>
          </a:ln>
        </p:spPr>
        <p:txBody>
          <a:bodyPr spcFirstLastPara="1" wrap="square" lIns="55440" tIns="55440" rIns="55440" bIns="55440" anchor="t" anchorCtr="0">
            <a:noAutofit/>
          </a:bodyPr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s-CO" sz="1500" b="1" kern="0" dirty="0">
                <a:solidFill>
                  <a:prstClr val="white"/>
                </a:solidFill>
                <a:latin typeface="Fira Sans Extra Condensed Medium"/>
                <a:sym typeface="Fira Sans Extra Condensed Medium"/>
              </a:rPr>
              <a:t>Acciones Inmediatas</a:t>
            </a:r>
            <a:endParaRPr kumimoji="0" lang="es-CO" sz="1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 Extra Condensed Medium"/>
              <a:ea typeface="+mn-ea"/>
              <a:cs typeface="+mn-cs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8497142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872</Words>
  <Application>Microsoft Office PowerPoint</Application>
  <PresentationFormat>Panorámica</PresentationFormat>
  <Paragraphs>231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Aptos</vt:lpstr>
      <vt:lpstr>Aptos Display</vt:lpstr>
      <vt:lpstr>Arial</vt:lpstr>
      <vt:lpstr>Bradley Hand ITC</vt:lpstr>
      <vt:lpstr>Calibri</vt:lpstr>
      <vt:lpstr>Century Gothic</vt:lpstr>
      <vt:lpstr>Fira Sans Extra Condensed</vt:lpstr>
      <vt:lpstr>Fira Sans Extra Condensed Medium</vt:lpstr>
      <vt:lpstr>Wingdings</vt:lpstr>
      <vt:lpstr>Tema de Office</vt:lpstr>
      <vt:lpstr>Office Theme</vt:lpstr>
      <vt:lpstr>Presentación de PowerPoint</vt:lpstr>
      <vt:lpstr>Mediplus+</vt:lpstr>
      <vt:lpstr>Contexto Actual Riesgos Sector Salud</vt:lpstr>
      <vt:lpstr>Contexto Actual Casos reales ciberataques Salud</vt:lpstr>
      <vt:lpstr>Contexto Actual Contexto y Alcance del SGSI en Mediplus+</vt:lpstr>
      <vt:lpstr>ISO 27001 Implementación</vt:lpstr>
      <vt:lpstr>Retorno Inversión (ROI) y Beneficios</vt:lpstr>
      <vt:lpstr>Plan Implementación ISO 27001 </vt:lpstr>
      <vt:lpstr>Llamada a la acción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Stefania Perez Peña</dc:creator>
  <cp:lastModifiedBy>Jose Luis Galvis Montoya</cp:lastModifiedBy>
  <cp:revision>3</cp:revision>
  <dcterms:created xsi:type="dcterms:W3CDTF">2025-01-31T02:00:08Z</dcterms:created>
  <dcterms:modified xsi:type="dcterms:W3CDTF">2025-02-01T13:58:16Z</dcterms:modified>
</cp:coreProperties>
</file>